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720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119D0-8C80-4FB4-A394-1695E6E0E096}" type="datetimeFigureOut">
              <a:rPr lang="ru-RU" smtClean="0"/>
              <a:pPr/>
              <a:t>04.10.2016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9416AAC-D7C4-4B0C-A559-B96FB55FA37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119D0-8C80-4FB4-A394-1695E6E0E096}" type="datetimeFigureOut">
              <a:rPr lang="ru-RU" smtClean="0"/>
              <a:pPr/>
              <a:t>04.10.2016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16AAC-D7C4-4B0C-A559-B96FB55FA3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69416AAC-D7C4-4B0C-A559-B96FB55FA37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119D0-8C80-4FB4-A394-1695E6E0E096}" type="datetimeFigureOut">
              <a:rPr lang="ru-RU" smtClean="0"/>
              <a:pPr/>
              <a:t>04.10.2016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119D0-8C80-4FB4-A394-1695E6E0E096}" type="datetimeFigureOut">
              <a:rPr lang="ru-RU" smtClean="0"/>
              <a:pPr/>
              <a:t>04.10.2016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69416AAC-D7C4-4B0C-A559-B96FB55FA37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119D0-8C80-4FB4-A394-1695E6E0E096}" type="datetimeFigureOut">
              <a:rPr lang="ru-RU" smtClean="0"/>
              <a:pPr/>
              <a:t>04.10.2016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9416AAC-D7C4-4B0C-A559-B96FB55FA37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4DF119D0-8C80-4FB4-A394-1695E6E0E096}" type="datetimeFigureOut">
              <a:rPr lang="ru-RU" smtClean="0"/>
              <a:pPr/>
              <a:t>04.10.2016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16AAC-D7C4-4B0C-A559-B96FB55FA37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119D0-8C80-4FB4-A394-1695E6E0E096}" type="datetimeFigureOut">
              <a:rPr lang="ru-RU" smtClean="0"/>
              <a:pPr/>
              <a:t>04.10.2016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69416AAC-D7C4-4B0C-A559-B96FB55FA37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119D0-8C80-4FB4-A394-1695E6E0E096}" type="datetimeFigureOut">
              <a:rPr lang="ru-RU" smtClean="0"/>
              <a:pPr/>
              <a:t>04.10.2016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69416AAC-D7C4-4B0C-A559-B96FB55FA3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119D0-8C80-4FB4-A394-1695E6E0E096}" type="datetimeFigureOut">
              <a:rPr lang="ru-RU" smtClean="0"/>
              <a:pPr/>
              <a:t>04.10.2016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9416AAC-D7C4-4B0C-A559-B96FB55FA3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9416AAC-D7C4-4B0C-A559-B96FB55FA37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119D0-8C80-4FB4-A394-1695E6E0E096}" type="datetimeFigureOut">
              <a:rPr lang="ru-RU" smtClean="0"/>
              <a:pPr/>
              <a:t>04.10.2016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69416AAC-D7C4-4B0C-A559-B96FB55FA37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4DF119D0-8C80-4FB4-A394-1695E6E0E096}" type="datetimeFigureOut">
              <a:rPr lang="ru-RU" smtClean="0"/>
              <a:pPr/>
              <a:t>04.10.2016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4DF119D0-8C80-4FB4-A394-1695E6E0E096}" type="datetimeFigureOut">
              <a:rPr lang="ru-RU" smtClean="0"/>
              <a:pPr/>
              <a:t>04.10.2016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9416AAC-D7C4-4B0C-A559-B96FB55FA37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16.xml"/><Relationship Id="rId3" Type="http://schemas.openxmlformats.org/officeDocument/2006/relationships/slide" Target="slide4.xml"/><Relationship Id="rId7" Type="http://schemas.openxmlformats.org/officeDocument/2006/relationships/slide" Target="slide14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2.xml"/><Relationship Id="rId11" Type="http://schemas.openxmlformats.org/officeDocument/2006/relationships/slide" Target="slide21.xml"/><Relationship Id="rId5" Type="http://schemas.openxmlformats.org/officeDocument/2006/relationships/slide" Target="slide8.xml"/><Relationship Id="rId10" Type="http://schemas.openxmlformats.org/officeDocument/2006/relationships/slide" Target="slide20.xml"/><Relationship Id="rId4" Type="http://schemas.openxmlformats.org/officeDocument/2006/relationships/slide" Target="slide6.xml"/><Relationship Id="rId9" Type="http://schemas.openxmlformats.org/officeDocument/2006/relationships/slide" Target="slide1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slide" Target="slide22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428596" y="5572140"/>
            <a:ext cx="8358246" cy="538162"/>
          </a:xfrm>
        </p:spPr>
        <p:txBody>
          <a:bodyPr/>
          <a:lstStyle/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Домашній  тренажер           3 клас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Будова  слова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285720" y="6357958"/>
            <a:ext cx="87154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err="1" smtClean="0">
                <a:solidFill>
                  <a:schemeClr val="accent3">
                    <a:lumMod val="50000"/>
                  </a:schemeClr>
                </a:solidFill>
              </a:rPr>
              <a:t>Кримовська</a:t>
            </a:r>
            <a:r>
              <a:rPr lang="uk-UA" dirty="0" smtClean="0">
                <a:solidFill>
                  <a:schemeClr val="accent3">
                    <a:lumMod val="50000"/>
                  </a:schemeClr>
                </a:solidFill>
              </a:rPr>
              <a:t> В.В.                      ЗОШ № 1      </a:t>
            </a:r>
            <a:r>
              <a:rPr lang="uk-UA" smtClean="0">
                <a:solidFill>
                  <a:schemeClr val="accent3">
                    <a:lumMod val="50000"/>
                  </a:schemeClr>
                </a:solidFill>
              </a:rPr>
              <a:t>м.Димитров</a:t>
            </a:r>
            <a:r>
              <a:rPr lang="uk-UA" dirty="0" smtClean="0">
                <a:solidFill>
                  <a:schemeClr val="accent3">
                    <a:lumMod val="50000"/>
                  </a:schemeClr>
                </a:solidFill>
              </a:rPr>
              <a:t>                </a:t>
            </a:r>
            <a:r>
              <a:rPr lang="uk-UA" dirty="0" smtClean="0">
                <a:solidFill>
                  <a:schemeClr val="accent3">
                    <a:lumMod val="50000"/>
                  </a:schemeClr>
                </a:solidFill>
              </a:rPr>
              <a:t>Донецька  обл.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7" name="TextBox 6">
            <a:hlinkClick r:id="rId2" action="ppaction://hlinksldjump"/>
          </p:cNvPr>
          <p:cNvSpPr txBox="1"/>
          <p:nvPr/>
        </p:nvSpPr>
        <p:spPr>
          <a:xfrm>
            <a:off x="357158" y="2571744"/>
            <a:ext cx="4000528" cy="40011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Спиши,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розкриваючи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дужки.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>
            <a:hlinkClick r:id="rId3" action="ppaction://hlinksldjump"/>
          </p:cNvPr>
          <p:cNvSpPr txBox="1"/>
          <p:nvPr/>
        </p:nvSpPr>
        <p:spPr>
          <a:xfrm>
            <a:off x="357158" y="3071810"/>
            <a:ext cx="4000528" cy="40011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Спиши.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Познач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основу.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>
            <a:hlinkClick r:id="rId4" action="ppaction://hlinksldjump"/>
          </p:cNvPr>
          <p:cNvSpPr txBox="1"/>
          <p:nvPr/>
        </p:nvSpPr>
        <p:spPr>
          <a:xfrm>
            <a:off x="357158" y="3571876"/>
            <a:ext cx="4000528" cy="40011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Познач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корінь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0" name="TextBox 9">
            <a:hlinkClick r:id="rId5" action="ppaction://hlinksldjump"/>
          </p:cNvPr>
          <p:cNvSpPr txBox="1"/>
          <p:nvPr/>
        </p:nvSpPr>
        <p:spPr>
          <a:xfrm>
            <a:off x="357158" y="4071942"/>
            <a:ext cx="4000528" cy="40011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Групи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спільнокореневих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слів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1" name="TextBox 10">
            <a:hlinkClick r:id="rId2" action="ppaction://hlinksldjump"/>
          </p:cNvPr>
          <p:cNvSpPr txBox="1"/>
          <p:nvPr/>
        </p:nvSpPr>
        <p:spPr>
          <a:xfrm>
            <a:off x="357158" y="4572008"/>
            <a:ext cx="4000528" cy="40011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Встав 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пропущені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букви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>
            <a:hlinkClick r:id="rId6" action="ppaction://hlinksldjump"/>
          </p:cNvPr>
          <p:cNvSpPr txBox="1"/>
          <p:nvPr/>
        </p:nvSpPr>
        <p:spPr>
          <a:xfrm>
            <a:off x="214282" y="5072074"/>
            <a:ext cx="4286280" cy="40011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можна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перевірити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наголосом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>
            <a:hlinkClick r:id="rId7" action="ppaction://hlinksldjump"/>
          </p:cNvPr>
          <p:cNvSpPr txBox="1"/>
          <p:nvPr/>
        </p:nvSpPr>
        <p:spPr>
          <a:xfrm>
            <a:off x="4714876" y="2571744"/>
            <a:ext cx="4286280" cy="40011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Знайди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слова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ненагол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. [е], [и]. 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>
            <a:hlinkClick r:id="rId8" action="ppaction://hlinksldjump"/>
          </p:cNvPr>
          <p:cNvSpPr txBox="1"/>
          <p:nvPr/>
        </p:nvSpPr>
        <p:spPr>
          <a:xfrm>
            <a:off x="4714876" y="3071810"/>
            <a:ext cx="4000528" cy="40011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Встав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пропущені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Е, И.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>
            <a:hlinkClick r:id="rId9" action="ppaction://hlinksldjump"/>
          </p:cNvPr>
          <p:cNvSpPr txBox="1"/>
          <p:nvPr/>
        </p:nvSpPr>
        <p:spPr>
          <a:xfrm>
            <a:off x="4714876" y="3571876"/>
            <a:ext cx="4000528" cy="40011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Запиши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вірш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по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пам'яті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>
            <a:hlinkClick r:id="rId10" action="ppaction://hlinksldjump"/>
          </p:cNvPr>
          <p:cNvSpPr txBox="1"/>
          <p:nvPr/>
        </p:nvSpPr>
        <p:spPr>
          <a:xfrm>
            <a:off x="4714876" y="4071942"/>
            <a:ext cx="4000528" cy="40011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Утвори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словосполучення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>
            <a:hlinkClick r:id="rId11" action="ppaction://hlinksldjump"/>
          </p:cNvPr>
          <p:cNvSpPr txBox="1"/>
          <p:nvPr/>
        </p:nvSpPr>
        <p:spPr>
          <a:xfrm>
            <a:off x="4643438" y="4572008"/>
            <a:ext cx="4286280" cy="70788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Випиши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пари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спільнокореневих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слів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Познач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суфікси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214290"/>
            <a:ext cx="8715436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Добери до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поданих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сліа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спільнокореневі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слова для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перевірки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так,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щоб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вони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відповідали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питання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!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Встав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пропущені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букви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6600" b="1" dirty="0" err="1" smtClean="0">
                <a:latin typeface="Times New Roman" pitchFamily="18" charset="0"/>
                <a:cs typeface="Times New Roman" pitchFamily="18" charset="0"/>
              </a:rPr>
              <a:t>В.шневий</a:t>
            </a:r>
            <a:r>
              <a:rPr lang="ru-RU" sz="6600" b="1" dirty="0" smtClean="0">
                <a:latin typeface="Times New Roman" pitchFamily="18" charset="0"/>
                <a:cs typeface="Times New Roman" pitchFamily="18" charset="0"/>
              </a:rPr>
              <a:t> —..., </a:t>
            </a:r>
          </a:p>
          <a:p>
            <a:r>
              <a:rPr lang="ru-RU" sz="6600" b="1" dirty="0" err="1" smtClean="0">
                <a:latin typeface="Times New Roman" pitchFamily="18" charset="0"/>
                <a:cs typeface="Times New Roman" pitchFamily="18" charset="0"/>
              </a:rPr>
              <a:t>сл.вовий</a:t>
            </a:r>
            <a:r>
              <a:rPr lang="ru-RU" sz="6600" b="1" dirty="0" smtClean="0">
                <a:latin typeface="Times New Roman" pitchFamily="18" charset="0"/>
                <a:cs typeface="Times New Roman" pitchFamily="18" charset="0"/>
              </a:rPr>
              <a:t> —..., </a:t>
            </a:r>
          </a:p>
          <a:p>
            <a:r>
              <a:rPr lang="ru-RU" sz="6600" b="1" dirty="0" err="1" smtClean="0">
                <a:latin typeface="Times New Roman" pitchFamily="18" charset="0"/>
                <a:cs typeface="Times New Roman" pitchFamily="18" charset="0"/>
              </a:rPr>
              <a:t>ст.повий</a:t>
            </a:r>
            <a:r>
              <a:rPr lang="ru-RU" sz="6600" b="1" dirty="0" smtClean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uk-UA" sz="6600" b="1" dirty="0" smtClean="0">
                <a:latin typeface="Times New Roman" pitchFamily="18" charset="0"/>
                <a:cs typeface="Times New Roman" pitchFamily="18" charset="0"/>
              </a:rPr>
              <a:t>...,</a:t>
            </a:r>
            <a:endParaRPr lang="ru-RU" sz="66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6600" b="1" dirty="0" err="1" smtClean="0">
                <a:latin typeface="Times New Roman" pitchFamily="18" charset="0"/>
                <a:cs typeface="Times New Roman" pitchFamily="18" charset="0"/>
              </a:rPr>
              <a:t>т.хенький</a:t>
            </a:r>
            <a:r>
              <a:rPr lang="ru-RU" sz="6600" b="1" dirty="0" smtClean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uk-UA" sz="6600" b="1" dirty="0" smtClean="0">
                <a:latin typeface="Times New Roman" pitchFamily="18" charset="0"/>
                <a:cs typeface="Times New Roman" pitchFamily="18" charset="0"/>
              </a:rPr>
              <a:t>...,</a:t>
            </a:r>
            <a:endParaRPr lang="ru-RU" sz="66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6600" b="1" dirty="0" err="1" smtClean="0">
                <a:latin typeface="Times New Roman" pitchFamily="18" charset="0"/>
                <a:cs typeface="Times New Roman" pitchFamily="18" charset="0"/>
              </a:rPr>
              <a:t>кн.жковий</a:t>
            </a:r>
            <a:r>
              <a:rPr lang="ru-RU" sz="6600" b="1" dirty="0" smtClean="0">
                <a:latin typeface="Times New Roman" pitchFamily="18" charset="0"/>
                <a:cs typeface="Times New Roman" pitchFamily="18" charset="0"/>
              </a:rPr>
              <a:t> —... .</a:t>
            </a:r>
          </a:p>
        </p:txBody>
      </p:sp>
      <p:sp>
        <p:nvSpPr>
          <p:cNvPr id="3" name="TextBox 2">
            <a:hlinkClick r:id="rId2" action="ppaction://hlinksldjump"/>
          </p:cNvPr>
          <p:cNvSpPr txBox="1"/>
          <p:nvPr/>
        </p:nvSpPr>
        <p:spPr>
          <a:xfrm>
            <a:off x="500034" y="6357958"/>
            <a:ext cx="3571900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b="1" dirty="0" smtClean="0"/>
              <a:t>Головна  сторінка</a:t>
            </a:r>
            <a:endParaRPr lang="ru-RU" b="1" dirty="0"/>
          </a:p>
        </p:txBody>
      </p:sp>
      <p:sp>
        <p:nvSpPr>
          <p:cNvPr id="4" name="TextBox 3">
            <a:hlinkClick r:id="rId3" action="ppaction://hlinksldjump"/>
          </p:cNvPr>
          <p:cNvSpPr txBox="1"/>
          <p:nvPr/>
        </p:nvSpPr>
        <p:spPr>
          <a:xfrm>
            <a:off x="5429256" y="6357958"/>
            <a:ext cx="3071834" cy="369332"/>
          </a:xfrm>
          <a:prstGeom prst="rect">
            <a:avLst/>
          </a:prstGeom>
          <a:solidFill>
            <a:srgbClr val="FF66CC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b="1" dirty="0" smtClean="0"/>
              <a:t>Перевірка</a:t>
            </a:r>
            <a:endParaRPr lang="ru-RU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214290"/>
            <a:ext cx="8715436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Вишневий</a:t>
            </a:r>
            <a:r>
              <a:rPr lang="ru-RU" sz="6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—вишня, </a:t>
            </a:r>
          </a:p>
          <a:p>
            <a:r>
              <a:rPr lang="ru-RU" sz="6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сливовий</a:t>
            </a:r>
            <a:r>
              <a:rPr lang="ru-RU" sz="6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—слива, </a:t>
            </a:r>
          </a:p>
          <a:p>
            <a:r>
              <a:rPr lang="ru-RU" sz="6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степовий</a:t>
            </a:r>
            <a:r>
              <a:rPr lang="ru-RU" sz="6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uk-UA" sz="6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степ,</a:t>
            </a:r>
            <a:endParaRPr lang="ru-RU" sz="66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6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тихенький — </a:t>
            </a:r>
            <a:r>
              <a:rPr lang="uk-UA" sz="6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тиша,</a:t>
            </a:r>
            <a:endParaRPr lang="ru-RU" sz="66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6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книжковий</a:t>
            </a:r>
            <a:r>
              <a:rPr lang="ru-RU" sz="6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—книга.</a:t>
            </a:r>
          </a:p>
        </p:txBody>
      </p:sp>
      <p:sp>
        <p:nvSpPr>
          <p:cNvPr id="3" name="TextBox 2">
            <a:hlinkClick r:id="rId2" action="ppaction://hlinksldjump"/>
          </p:cNvPr>
          <p:cNvSpPr txBox="1"/>
          <p:nvPr/>
        </p:nvSpPr>
        <p:spPr>
          <a:xfrm>
            <a:off x="500034" y="6357958"/>
            <a:ext cx="3571900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b="1" dirty="0" smtClean="0"/>
              <a:t>Головна  сторінка</a:t>
            </a:r>
            <a:endParaRPr lang="ru-RU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hlinkClick r:id="rId2" action="ppaction://hlinksldjump"/>
          </p:cNvPr>
          <p:cNvSpPr txBox="1"/>
          <p:nvPr/>
        </p:nvSpPr>
        <p:spPr>
          <a:xfrm>
            <a:off x="500034" y="6357958"/>
            <a:ext cx="3571900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b="1" dirty="0" smtClean="0"/>
              <a:t>Головна  сторінка</a:t>
            </a:r>
            <a:endParaRPr lang="ru-RU" b="1" dirty="0"/>
          </a:p>
        </p:txBody>
      </p:sp>
      <p:sp>
        <p:nvSpPr>
          <p:cNvPr id="3" name="TextBox 2">
            <a:hlinkClick r:id="rId3" action="ppaction://hlinksldjump"/>
          </p:cNvPr>
          <p:cNvSpPr txBox="1"/>
          <p:nvPr/>
        </p:nvSpPr>
        <p:spPr>
          <a:xfrm>
            <a:off x="5429256" y="6357958"/>
            <a:ext cx="3071834" cy="369332"/>
          </a:xfrm>
          <a:prstGeom prst="rect">
            <a:avLst/>
          </a:prstGeom>
          <a:solidFill>
            <a:srgbClr val="FF66CC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b="1" dirty="0" smtClean="0"/>
              <a:t>Перевірка</a:t>
            </a:r>
            <a:endParaRPr lang="ru-RU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14282" y="214290"/>
            <a:ext cx="8715436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Прочитай слова. Подумай,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можна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перевірити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напи­сання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них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пропущених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букв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наголосом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Користуйся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словником. Спиши.</a:t>
            </a:r>
          </a:p>
          <a:p>
            <a:r>
              <a:rPr lang="ru-RU" sz="8000" dirty="0" err="1" smtClean="0">
                <a:latin typeface="Times New Roman" pitchFamily="18" charset="0"/>
                <a:cs typeface="Times New Roman" pitchFamily="18" charset="0"/>
              </a:rPr>
              <a:t>Б...тон</a:t>
            </a:r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8000" dirty="0" err="1" smtClean="0">
                <a:latin typeface="Times New Roman" pitchFamily="18" charset="0"/>
                <a:cs typeface="Times New Roman" pitchFamily="18" charset="0"/>
              </a:rPr>
              <a:t>гор...зонт</a:t>
            </a:r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8000" dirty="0" err="1" smtClean="0">
                <a:latin typeface="Times New Roman" pitchFamily="18" charset="0"/>
                <a:cs typeface="Times New Roman" pitchFamily="18" charset="0"/>
              </a:rPr>
              <a:t>електр...ка</a:t>
            </a:r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8000" dirty="0" err="1" smtClean="0">
                <a:latin typeface="Times New Roman" pitchFamily="18" charset="0"/>
                <a:cs typeface="Times New Roman" pitchFamily="18" charset="0"/>
              </a:rPr>
              <a:t>хв...лина</a:t>
            </a:r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8000" dirty="0" err="1" smtClean="0">
                <a:latin typeface="Times New Roman" pitchFamily="18" charset="0"/>
                <a:cs typeface="Times New Roman" pitchFamily="18" charset="0"/>
              </a:rPr>
              <a:t>кор...дор</a:t>
            </a:r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ru-RU" sz="8000" dirty="0" err="1" smtClean="0">
                <a:latin typeface="Times New Roman" pitchFamily="18" charset="0"/>
                <a:cs typeface="Times New Roman" pitchFamily="18" charset="0"/>
              </a:rPr>
              <a:t>оч...р</a:t>
            </a:r>
            <a:r>
              <a:rPr lang="uk-UA" sz="8000" dirty="0" smtClean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т, </a:t>
            </a:r>
            <a:r>
              <a:rPr lang="ru-RU" sz="8000" dirty="0" err="1" smtClean="0">
                <a:latin typeface="Times New Roman" pitchFamily="18" charset="0"/>
                <a:cs typeface="Times New Roman" pitchFamily="18" charset="0"/>
              </a:rPr>
              <a:t>кв...ток</a:t>
            </a:r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hlinkClick r:id="rId2" action="ppaction://hlinksldjump"/>
          </p:cNvPr>
          <p:cNvSpPr txBox="1"/>
          <p:nvPr/>
        </p:nvSpPr>
        <p:spPr>
          <a:xfrm>
            <a:off x="500034" y="6357958"/>
            <a:ext cx="3571900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b="1" dirty="0" smtClean="0"/>
              <a:t>Головна  сторінка</a:t>
            </a:r>
            <a:endParaRPr lang="ru-RU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14282" y="214290"/>
            <a:ext cx="8715436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ru-RU" sz="80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8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тон, гор</a:t>
            </a:r>
            <a:r>
              <a:rPr lang="ru-RU" sz="80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8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зонт, </a:t>
            </a:r>
            <a:r>
              <a:rPr lang="ru-RU" sz="8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електрика</a:t>
            </a:r>
            <a:r>
              <a:rPr lang="ru-RU" sz="8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8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хв</a:t>
            </a:r>
            <a:r>
              <a:rPr lang="ru-RU" sz="8000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8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лина</a:t>
            </a:r>
            <a:r>
              <a:rPr lang="ru-RU" sz="8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кор</a:t>
            </a:r>
            <a:r>
              <a:rPr lang="ru-RU" sz="80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8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дор,</a:t>
            </a:r>
          </a:p>
          <a:p>
            <a:r>
              <a:rPr lang="ru-RU" sz="8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оч</a:t>
            </a:r>
            <a:r>
              <a:rPr lang="ru-RU" sz="8000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8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uk-UA" sz="8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8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т, кв</a:t>
            </a:r>
            <a:r>
              <a:rPr lang="ru-RU" sz="80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8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ток.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hlinkClick r:id="rId2" action="ppaction://hlinksldjump"/>
          </p:cNvPr>
          <p:cNvSpPr txBox="1"/>
          <p:nvPr/>
        </p:nvSpPr>
        <p:spPr>
          <a:xfrm>
            <a:off x="500034" y="6357958"/>
            <a:ext cx="3571900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b="1" dirty="0" smtClean="0"/>
              <a:t>Головна  сторінка</a:t>
            </a:r>
            <a:endParaRPr lang="ru-RU" b="1" dirty="0"/>
          </a:p>
        </p:txBody>
      </p:sp>
      <p:sp>
        <p:nvSpPr>
          <p:cNvPr id="3" name="TextBox 2">
            <a:hlinkClick r:id="rId3" action="ppaction://hlinksldjump"/>
          </p:cNvPr>
          <p:cNvSpPr txBox="1"/>
          <p:nvPr/>
        </p:nvSpPr>
        <p:spPr>
          <a:xfrm>
            <a:off x="5429256" y="6357958"/>
            <a:ext cx="3071834" cy="369332"/>
          </a:xfrm>
          <a:prstGeom prst="rect">
            <a:avLst/>
          </a:prstGeom>
          <a:solidFill>
            <a:srgbClr val="FF66CC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b="1" dirty="0" smtClean="0"/>
              <a:t>Перевірка</a:t>
            </a:r>
            <a:endParaRPr lang="ru-RU" b="1" dirty="0"/>
          </a:p>
        </p:txBody>
      </p:sp>
      <p:sp>
        <p:nvSpPr>
          <p:cNvPr id="4" name="TextBox 3"/>
          <p:cNvSpPr txBox="1"/>
          <p:nvPr/>
        </p:nvSpPr>
        <p:spPr>
          <a:xfrm>
            <a:off x="142844" y="142852"/>
            <a:ext cx="8858312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Прочитай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вірш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Знайди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слова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ненаголошеними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[е], [и].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Підкресли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Сниться зайчику весна, </a:t>
            </a:r>
          </a:p>
          <a:p>
            <a:r>
              <a:rPr lang="ru-RU" sz="4400" b="1" dirty="0" err="1" smtClean="0">
                <a:latin typeface="Times New Roman" pitchFamily="18" charset="0"/>
                <a:cs typeface="Times New Roman" pitchFamily="18" charset="0"/>
              </a:rPr>
              <a:t>Сонечко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400" b="1" dirty="0" err="1" smtClean="0">
                <a:latin typeface="Times New Roman" pitchFamily="18" charset="0"/>
                <a:cs typeface="Times New Roman" pitchFamily="18" charset="0"/>
              </a:rPr>
              <a:t>лісочок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r>
              <a:rPr lang="ru-RU" sz="4400" b="1" dirty="0" err="1" smtClean="0">
                <a:latin typeface="Times New Roman" pitchFamily="18" charset="0"/>
                <a:cs typeface="Times New Roman" pitchFamily="18" charset="0"/>
              </a:rPr>
              <a:t>Городець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400" b="1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садок, </a:t>
            </a:r>
          </a:p>
          <a:p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І </a:t>
            </a:r>
            <a:r>
              <a:rPr lang="ru-RU" sz="4400" b="1" dirty="0" err="1" smtClean="0">
                <a:latin typeface="Times New Roman" pitchFamily="18" charset="0"/>
                <a:cs typeface="Times New Roman" pitchFamily="18" charset="0"/>
              </a:rPr>
              <a:t>смачний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 err="1" smtClean="0">
                <a:latin typeface="Times New Roman" pitchFamily="18" charset="0"/>
                <a:cs typeface="Times New Roman" pitchFamily="18" charset="0"/>
              </a:rPr>
              <a:t>листочок</a:t>
            </a:r>
            <a:endParaRPr lang="ru-RU" sz="4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ru-RU" sz="4400" b="1" dirty="0" err="1" smtClean="0">
                <a:latin typeface="Times New Roman" pitchFamily="18" charset="0"/>
                <a:cs typeface="Times New Roman" pitchFamily="18" charset="0"/>
              </a:rPr>
              <a:t>сніжок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 err="1" smtClean="0">
                <a:latin typeface="Times New Roman" pitchFamily="18" charset="0"/>
                <a:cs typeface="Times New Roman" pitchFamily="18" charset="0"/>
              </a:rPr>
              <a:t>летить</a:t>
            </a:r>
            <a:r>
              <a:rPr lang="uk-UA" sz="4400" b="1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4400" b="1" dirty="0" err="1" smtClean="0">
                <a:latin typeface="Times New Roman" pitchFamily="18" charset="0"/>
                <a:cs typeface="Times New Roman" pitchFamily="18" charset="0"/>
              </a:rPr>
              <a:t>летить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Зайчика </a:t>
            </a:r>
            <a:r>
              <a:rPr lang="ru-RU" sz="4400" b="1" dirty="0" err="1" smtClean="0">
                <a:latin typeface="Times New Roman" pitchFamily="18" charset="0"/>
                <a:cs typeface="Times New Roman" pitchFamily="18" charset="0"/>
              </a:rPr>
              <a:t>вкриває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ru-RU" sz="4400" b="1" dirty="0" err="1" smtClean="0">
                <a:latin typeface="Times New Roman" pitchFamily="18" charset="0"/>
                <a:cs typeface="Times New Roman" pitchFamily="18" charset="0"/>
              </a:rPr>
              <a:t>Мов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над ним тут </a:t>
            </a:r>
            <a:r>
              <a:rPr lang="ru-RU" sz="4400" b="1" dirty="0" err="1" smtClean="0">
                <a:latin typeface="Times New Roman" pitchFamily="18" charset="0"/>
                <a:cs typeface="Times New Roman" pitchFamily="18" charset="0"/>
              </a:rPr>
              <a:t>снігова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Хатка </a:t>
            </a:r>
            <a:r>
              <a:rPr lang="ru-RU" sz="4400" b="1" dirty="0" err="1" smtClean="0">
                <a:latin typeface="Times New Roman" pitchFamily="18" charset="0"/>
                <a:cs typeface="Times New Roman" pitchFamily="18" charset="0"/>
              </a:rPr>
              <a:t>виростає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hlinkClick r:id="rId2" action="ppaction://hlinksldjump"/>
          </p:cNvPr>
          <p:cNvSpPr txBox="1"/>
          <p:nvPr/>
        </p:nvSpPr>
        <p:spPr>
          <a:xfrm>
            <a:off x="500034" y="6357958"/>
            <a:ext cx="3571900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b="1" dirty="0" smtClean="0"/>
              <a:t>Головна  сторінка</a:t>
            </a:r>
            <a:endParaRPr lang="ru-RU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85688" y="0"/>
            <a:ext cx="8858312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Сниться зайчику </a:t>
            </a:r>
            <a:r>
              <a:rPr lang="ru-RU" sz="4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весна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r>
              <a:rPr lang="ru-RU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Сонечко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лісочок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r>
              <a:rPr lang="ru-RU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Городець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садок, </a:t>
            </a:r>
          </a:p>
          <a:p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І </a:t>
            </a:r>
            <a:r>
              <a:rPr lang="ru-RU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смачний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листочок</a:t>
            </a:r>
            <a:endParaRPr lang="ru-RU" sz="4800" b="1" u="sng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ru-RU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сніжок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летить</a:t>
            </a:r>
            <a:r>
              <a:rPr lang="uk-UA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48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летить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Зайчика </a:t>
            </a:r>
            <a:r>
              <a:rPr lang="ru-RU" sz="48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вкриває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ru-RU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Мов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над ним тут </a:t>
            </a:r>
            <a:r>
              <a:rPr lang="ru-RU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снігова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Хатка </a:t>
            </a:r>
            <a:r>
              <a:rPr lang="ru-RU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виростає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hlinkClick r:id="rId2" action="ppaction://hlinksldjump"/>
          </p:cNvPr>
          <p:cNvSpPr txBox="1"/>
          <p:nvPr/>
        </p:nvSpPr>
        <p:spPr>
          <a:xfrm>
            <a:off x="500034" y="6357958"/>
            <a:ext cx="3571900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b="1" dirty="0" smtClean="0"/>
              <a:t>Головна  сторінка</a:t>
            </a:r>
            <a:endParaRPr lang="ru-RU" b="1" dirty="0"/>
          </a:p>
        </p:txBody>
      </p:sp>
      <p:sp>
        <p:nvSpPr>
          <p:cNvPr id="3" name="TextBox 2">
            <a:hlinkClick r:id="rId3" action="ppaction://hlinksldjump"/>
          </p:cNvPr>
          <p:cNvSpPr txBox="1"/>
          <p:nvPr/>
        </p:nvSpPr>
        <p:spPr>
          <a:xfrm>
            <a:off x="5429256" y="6357958"/>
            <a:ext cx="3071834" cy="369332"/>
          </a:xfrm>
          <a:prstGeom prst="rect">
            <a:avLst/>
          </a:prstGeom>
          <a:solidFill>
            <a:srgbClr val="FF66CC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b="1" dirty="0" smtClean="0"/>
              <a:t>Перевірка</a:t>
            </a:r>
            <a:endParaRPr lang="ru-RU" b="1" dirty="0"/>
          </a:p>
        </p:txBody>
      </p:sp>
      <p:sp>
        <p:nvSpPr>
          <p:cNvPr id="4" name="TextBox 3"/>
          <p:cNvSpPr txBox="1"/>
          <p:nvPr/>
        </p:nvSpPr>
        <p:spPr>
          <a:xfrm>
            <a:off x="142844" y="142852"/>
            <a:ext cx="8858312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Прочитай. Встав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пропущені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букви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5400" dirty="0" err="1" smtClean="0">
                <a:latin typeface="Times New Roman" pitchFamily="18" charset="0"/>
                <a:cs typeface="Times New Roman" pitchFamily="18" charset="0"/>
              </a:rPr>
              <a:t>Поклоніться</a:t>
            </a: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400" dirty="0" err="1" smtClean="0">
                <a:latin typeface="Times New Roman" pitchFamily="18" charset="0"/>
                <a:cs typeface="Times New Roman" pitchFamily="18" charset="0"/>
              </a:rPr>
              <a:t>низько</a:t>
            </a: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5400" dirty="0" err="1" smtClean="0">
                <a:latin typeface="Times New Roman" pitchFamily="18" charset="0"/>
                <a:cs typeface="Times New Roman" pitchFamily="18" charset="0"/>
              </a:rPr>
              <a:t>українські</a:t>
            </a: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400" dirty="0" err="1" smtClean="0">
                <a:latin typeface="Times New Roman" pitchFamily="18" charset="0"/>
                <a:cs typeface="Times New Roman" pitchFamily="18" charset="0"/>
              </a:rPr>
              <a:t>діти</a:t>
            </a: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r>
              <a:rPr lang="uk-UA" sz="5400" dirty="0" smtClean="0">
                <a:latin typeface="Times New Roman" pitchFamily="18" charset="0"/>
                <a:cs typeface="Times New Roman" pitchFamily="18" charset="0"/>
              </a:rPr>
              <a:t>Тій горі, що гордо над Дніпром стоїть, </a:t>
            </a:r>
            <a:endParaRPr lang="ru-RU" sz="5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5400" dirty="0" smtClean="0">
                <a:latin typeface="Times New Roman" pitchFamily="18" charset="0"/>
                <a:cs typeface="Times New Roman" pitchFamily="18" charset="0"/>
              </a:rPr>
              <a:t>І Тараса-Батька віщі заповіти </a:t>
            </a:r>
            <a:endParaRPr lang="ru-RU" sz="5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5400" dirty="0" smtClean="0"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uk-UA" sz="5400" dirty="0" err="1" smtClean="0">
                <a:latin typeface="Times New Roman" pitchFamily="18" charset="0"/>
                <a:cs typeface="Times New Roman" pitchFamily="18" charset="0"/>
              </a:rPr>
              <a:t>ж.ття</a:t>
            </a:r>
            <a:r>
              <a:rPr lang="uk-UA" sz="5400" dirty="0" smtClean="0">
                <a:latin typeface="Times New Roman" pitchFamily="18" charset="0"/>
                <a:cs typeface="Times New Roman" pitchFamily="18" charset="0"/>
              </a:rPr>
              <a:t> з собою в серці </a:t>
            </a:r>
            <a:r>
              <a:rPr lang="uk-UA" sz="5400" dirty="0" err="1" smtClean="0">
                <a:latin typeface="Times New Roman" pitchFamily="18" charset="0"/>
                <a:cs typeface="Times New Roman" pitchFamily="18" charset="0"/>
              </a:rPr>
              <a:t>пон.сіть</a:t>
            </a:r>
            <a:r>
              <a:rPr lang="uk-UA" sz="5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5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hlinkClick r:id="rId2" action="ppaction://hlinksldjump"/>
          </p:cNvPr>
          <p:cNvSpPr txBox="1"/>
          <p:nvPr/>
        </p:nvSpPr>
        <p:spPr>
          <a:xfrm>
            <a:off x="500034" y="6357958"/>
            <a:ext cx="3571900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b="1" dirty="0" smtClean="0"/>
              <a:t>Головна  сторінка</a:t>
            </a:r>
            <a:endParaRPr lang="ru-RU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42844" y="142852"/>
            <a:ext cx="8858312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Поклоніться</a:t>
            </a:r>
            <a:r>
              <a:rPr lang="ru-RU" sz="5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низько</a:t>
            </a:r>
            <a:r>
              <a:rPr lang="ru-RU" sz="5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5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українські</a:t>
            </a:r>
            <a:r>
              <a:rPr lang="ru-RU" sz="5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діти</a:t>
            </a:r>
            <a:r>
              <a:rPr lang="ru-RU" sz="5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r>
              <a:rPr lang="uk-UA" sz="5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Тій горі, що гордо над Дніпром стоїть, </a:t>
            </a:r>
            <a:endParaRPr lang="ru-RU" sz="5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sz="5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І Тараса-Батька віщі заповіти </a:t>
            </a:r>
            <a:endParaRPr lang="ru-RU" sz="5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sz="5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 життя з собою в серці понесіть.</a:t>
            </a:r>
            <a:endParaRPr lang="ru-RU" sz="5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hlinkClick r:id="rId2" action="ppaction://hlinksldjump"/>
          </p:cNvPr>
          <p:cNvSpPr txBox="1"/>
          <p:nvPr/>
        </p:nvSpPr>
        <p:spPr>
          <a:xfrm>
            <a:off x="500034" y="6357958"/>
            <a:ext cx="3571900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b="1" dirty="0" smtClean="0"/>
              <a:t>Головна  сторінка</a:t>
            </a:r>
            <a:endParaRPr lang="ru-RU" b="1" dirty="0"/>
          </a:p>
        </p:txBody>
      </p:sp>
      <p:sp>
        <p:nvSpPr>
          <p:cNvPr id="3" name="TextBox 2">
            <a:hlinkClick r:id="rId3" action="ppaction://hlinksldjump"/>
          </p:cNvPr>
          <p:cNvSpPr txBox="1"/>
          <p:nvPr/>
        </p:nvSpPr>
        <p:spPr>
          <a:xfrm>
            <a:off x="5429256" y="6357958"/>
            <a:ext cx="3071834" cy="369332"/>
          </a:xfrm>
          <a:prstGeom prst="rect">
            <a:avLst/>
          </a:prstGeom>
          <a:solidFill>
            <a:srgbClr val="FF66CC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b="1" dirty="0" smtClean="0"/>
              <a:t>Перевірка</a:t>
            </a:r>
            <a:endParaRPr lang="ru-RU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42844" y="142852"/>
            <a:ext cx="8858312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Вивчи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вірш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Запиши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пам'яті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Я — </a:t>
            </a:r>
            <a:r>
              <a:rPr lang="ru-RU" sz="6000" b="1" dirty="0" err="1" smtClean="0">
                <a:latin typeface="Times New Roman" pitchFamily="18" charset="0"/>
                <a:cs typeface="Times New Roman" pitchFamily="18" charset="0"/>
              </a:rPr>
              <a:t>пролісок</a:t>
            </a:r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 синенький </a:t>
            </a:r>
          </a:p>
          <a:p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І перший по </a:t>
            </a:r>
            <a:r>
              <a:rPr lang="ru-RU" sz="6000" b="1" dirty="0" err="1" smtClean="0">
                <a:latin typeface="Times New Roman" pitchFamily="18" charset="0"/>
                <a:cs typeface="Times New Roman" pitchFamily="18" charset="0"/>
              </a:rPr>
              <a:t>весні</a:t>
            </a:r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6000" b="1" dirty="0" err="1" smtClean="0">
                <a:latin typeface="Times New Roman" pitchFamily="18" charset="0"/>
                <a:cs typeface="Times New Roman" pitchFamily="18" charset="0"/>
              </a:rPr>
              <a:t>Сказати</a:t>
            </a:r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 вам </a:t>
            </a:r>
            <a:r>
              <a:rPr lang="ru-RU" sz="6000" b="1" dirty="0" err="1" smtClean="0">
                <a:latin typeface="Times New Roman" pitchFamily="18" charset="0"/>
                <a:cs typeface="Times New Roman" pitchFamily="18" charset="0"/>
              </a:rPr>
              <a:t>раденький</a:t>
            </a:r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60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6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6000" b="1" dirty="0" err="1" smtClean="0">
                <a:latin typeface="Times New Roman" pitchFamily="18" charset="0"/>
                <a:cs typeface="Times New Roman" pitchFamily="18" charset="0"/>
              </a:rPr>
              <a:t>Кінець</a:t>
            </a:r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! </a:t>
            </a:r>
            <a:r>
              <a:rPr lang="ru-RU" sz="6000" b="1" dirty="0" err="1" smtClean="0">
                <a:latin typeface="Times New Roman" pitchFamily="18" charset="0"/>
                <a:cs typeface="Times New Roman" pitchFamily="18" charset="0"/>
              </a:rPr>
              <a:t>Кінець</a:t>
            </a:r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b="1" dirty="0" err="1" smtClean="0">
                <a:latin typeface="Times New Roman" pitchFamily="18" charset="0"/>
                <a:cs typeface="Times New Roman" pitchFamily="18" charset="0"/>
              </a:rPr>
              <a:t>зимі</a:t>
            </a:r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!»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hlinkClick r:id="rId2" action="ppaction://hlinksldjump"/>
          </p:cNvPr>
          <p:cNvSpPr txBox="1"/>
          <p:nvPr/>
        </p:nvSpPr>
        <p:spPr>
          <a:xfrm>
            <a:off x="500034" y="6357958"/>
            <a:ext cx="3571900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b="1" dirty="0" smtClean="0"/>
              <a:t>Головна  сторінка</a:t>
            </a:r>
            <a:endParaRPr lang="ru-RU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85688" y="642918"/>
            <a:ext cx="885831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Я — </a:t>
            </a:r>
            <a:r>
              <a:rPr lang="ru-RU" sz="6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пролісок</a:t>
            </a:r>
            <a:r>
              <a:rPr lang="ru-RU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синенький </a:t>
            </a:r>
          </a:p>
          <a:p>
            <a:r>
              <a:rPr lang="ru-RU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І перший по </a:t>
            </a:r>
            <a:r>
              <a:rPr lang="ru-RU" sz="6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весні</a:t>
            </a:r>
            <a:r>
              <a:rPr lang="ru-RU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6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Сказати</a:t>
            </a:r>
            <a:r>
              <a:rPr lang="ru-RU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вам </a:t>
            </a:r>
            <a:r>
              <a:rPr lang="ru-RU" sz="6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раденький</a:t>
            </a:r>
            <a:r>
              <a:rPr lang="ru-RU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sz="6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6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Кінець</a:t>
            </a:r>
            <a:r>
              <a:rPr lang="ru-RU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! </a:t>
            </a:r>
            <a:r>
              <a:rPr lang="ru-RU" sz="6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Кінець</a:t>
            </a:r>
            <a:r>
              <a:rPr lang="ru-RU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зимі</a:t>
            </a:r>
            <a:r>
              <a:rPr lang="ru-RU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!»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5720" y="214290"/>
            <a:ext cx="8572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dirty="0"/>
              <a:t>Спиши, </a:t>
            </a:r>
            <a:r>
              <a:rPr lang="ru-RU" dirty="0" err="1"/>
              <a:t>розкриваючи</a:t>
            </a:r>
            <a:r>
              <a:rPr lang="ru-RU" dirty="0"/>
              <a:t> дужки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285720" y="357166"/>
            <a:ext cx="850112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dirty="0" err="1">
                <a:latin typeface="Times New Roman" pitchFamily="18" charset="0"/>
                <a:cs typeface="Times New Roman" pitchFamily="18" charset="0"/>
              </a:rPr>
              <a:t>Хто</a:t>
            </a:r>
            <a:r>
              <a:rPr lang="ru-RU" sz="6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b="1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6000" b="1" dirty="0">
                <a:latin typeface="Times New Roman" pitchFamily="18" charset="0"/>
                <a:cs typeface="Times New Roman" pitchFamily="18" charset="0"/>
              </a:rPr>
              <a:t> вас не любить (книжка)? (Книжка) </a:t>
            </a:r>
            <a:r>
              <a:rPr lang="ru-RU" sz="6000" b="1" dirty="0" err="1">
                <a:latin typeface="Times New Roman" pitchFamily="18" charset="0"/>
                <a:cs typeface="Times New Roman" pitchFamily="18" charset="0"/>
              </a:rPr>
              <a:t>всюди</a:t>
            </a:r>
            <a:r>
              <a:rPr lang="ru-RU" sz="6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b="1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6000" b="1" dirty="0">
                <a:latin typeface="Times New Roman" pitchFamily="18" charset="0"/>
                <a:cs typeface="Times New Roman" pitchFamily="18" charset="0"/>
              </a:rPr>
              <a:t> на­ми. З (книжка) легко </a:t>
            </a:r>
            <a:r>
              <a:rPr lang="ru-RU" sz="6000" b="1" dirty="0" err="1">
                <a:latin typeface="Times New Roman" pitchFamily="18" charset="0"/>
                <a:cs typeface="Times New Roman" pitchFamily="18" charset="0"/>
              </a:rPr>
              <a:t>жити</a:t>
            </a:r>
            <a:r>
              <a:rPr lang="ru-RU" sz="6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b="1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6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b="1" dirty="0" err="1" smtClean="0">
                <a:latin typeface="Times New Roman" pitchFamily="18" charset="0"/>
                <a:cs typeface="Times New Roman" pitchFamily="18" charset="0"/>
              </a:rPr>
              <a:t>працювати</a:t>
            </a:r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6000" b="1" dirty="0" err="1" smtClean="0">
                <a:latin typeface="Times New Roman" pitchFamily="18" charset="0"/>
                <a:cs typeface="Times New Roman" pitchFamily="18" charset="0"/>
              </a:rPr>
              <a:t>Шануйте</a:t>
            </a:r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b="1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6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b="1" dirty="0" err="1">
                <a:latin typeface="Times New Roman" pitchFamily="18" charset="0"/>
                <a:cs typeface="Times New Roman" pitchFamily="18" charset="0"/>
              </a:rPr>
              <a:t>бережіть</a:t>
            </a:r>
            <a:r>
              <a:rPr lang="ru-RU" sz="6000" b="1" dirty="0">
                <a:latin typeface="Times New Roman" pitchFamily="18" charset="0"/>
                <a:cs typeface="Times New Roman" pitchFamily="18" charset="0"/>
              </a:rPr>
              <a:t> (книжка</a:t>
            </a:r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ru-RU" sz="6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>
            <a:hlinkClick r:id="rId2" action="ppaction://hlinksldjump"/>
          </p:cNvPr>
          <p:cNvSpPr txBox="1"/>
          <p:nvPr/>
        </p:nvSpPr>
        <p:spPr>
          <a:xfrm>
            <a:off x="500034" y="6357958"/>
            <a:ext cx="3571900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b="1" dirty="0" smtClean="0"/>
              <a:t>Головна  сторінка</a:t>
            </a:r>
            <a:endParaRPr lang="ru-RU" b="1" dirty="0"/>
          </a:p>
        </p:txBody>
      </p:sp>
      <p:sp>
        <p:nvSpPr>
          <p:cNvPr id="7" name="TextBox 6">
            <a:hlinkClick r:id="rId3" action="ppaction://hlinksldjump"/>
          </p:cNvPr>
          <p:cNvSpPr txBox="1"/>
          <p:nvPr/>
        </p:nvSpPr>
        <p:spPr>
          <a:xfrm>
            <a:off x="5429256" y="6357958"/>
            <a:ext cx="3071834" cy="369332"/>
          </a:xfrm>
          <a:prstGeom prst="rect">
            <a:avLst/>
          </a:prstGeom>
          <a:solidFill>
            <a:srgbClr val="FF66CC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b="1" dirty="0" smtClean="0"/>
              <a:t>Перевірка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285728"/>
            <a:ext cx="8501122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Утворіть словосполучення</a:t>
            </a:r>
          </a:p>
          <a:p>
            <a:r>
              <a:rPr lang="uk-UA" sz="4200" b="1" dirty="0" err="1" smtClean="0">
                <a:latin typeface="Times New Roman" pitchFamily="18" charset="0"/>
                <a:cs typeface="Times New Roman" pitchFamily="18" charset="0"/>
              </a:rPr>
              <a:t>пере-</a:t>
            </a:r>
            <a:r>
              <a:rPr lang="uk-UA" sz="4200" b="1" dirty="0" smtClean="0">
                <a:latin typeface="Times New Roman" pitchFamily="18" charset="0"/>
                <a:cs typeface="Times New Roman" pitchFamily="18" charset="0"/>
              </a:rPr>
              <a:t>                       на      лісу</a:t>
            </a:r>
          </a:p>
          <a:p>
            <a:r>
              <a:rPr lang="uk-UA" sz="4200" b="1" dirty="0" err="1" smtClean="0">
                <a:latin typeface="Times New Roman" pitchFamily="18" charset="0"/>
                <a:cs typeface="Times New Roman" pitchFamily="18" charset="0"/>
              </a:rPr>
              <a:t>до-</a:t>
            </a:r>
            <a:r>
              <a:rPr lang="uk-UA" sz="4200" b="1" dirty="0" smtClean="0">
                <a:latin typeface="Times New Roman" pitchFamily="18" charset="0"/>
                <a:cs typeface="Times New Roman" pitchFamily="18" charset="0"/>
              </a:rPr>
              <a:t>                           з        аеродрому</a:t>
            </a:r>
          </a:p>
          <a:p>
            <a:r>
              <a:rPr lang="uk-UA" sz="4200" b="1" dirty="0" smtClean="0">
                <a:latin typeface="Times New Roman" pitchFamily="18" charset="0"/>
                <a:cs typeface="Times New Roman" pitchFamily="18" charset="0"/>
              </a:rPr>
              <a:t>з-            летіти      до      Львова</a:t>
            </a:r>
          </a:p>
          <a:p>
            <a:r>
              <a:rPr lang="uk-UA" sz="4200" b="1" dirty="0" err="1" smtClean="0">
                <a:latin typeface="Times New Roman" pitchFamily="18" charset="0"/>
                <a:cs typeface="Times New Roman" pitchFamily="18" charset="0"/>
              </a:rPr>
              <a:t>ви-</a:t>
            </a:r>
            <a:r>
              <a:rPr lang="uk-UA" sz="4200" b="1" dirty="0" smtClean="0">
                <a:latin typeface="Times New Roman" pitchFamily="18" charset="0"/>
                <a:cs typeface="Times New Roman" pitchFamily="18" charset="0"/>
              </a:rPr>
              <a:t>                         через  дерево</a:t>
            </a:r>
          </a:p>
          <a:p>
            <a:r>
              <a:rPr lang="uk-UA" sz="4200" b="1" dirty="0" err="1" smtClean="0">
                <a:latin typeface="Times New Roman" pitchFamily="18" charset="0"/>
                <a:cs typeface="Times New Roman" pitchFamily="18" charset="0"/>
              </a:rPr>
              <a:t>на-</a:t>
            </a:r>
            <a:endParaRPr lang="ru-RU" sz="42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 rot="5400000">
            <a:off x="285720" y="2285992"/>
            <a:ext cx="3286148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 rot="5400000">
            <a:off x="4215604" y="2285198"/>
            <a:ext cx="3286148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 rot="5400000">
            <a:off x="2501092" y="2285198"/>
            <a:ext cx="3286148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hlinkClick r:id="rId2" action="ppaction://hlinksldjump"/>
          </p:cNvPr>
          <p:cNvSpPr txBox="1"/>
          <p:nvPr/>
        </p:nvSpPr>
        <p:spPr>
          <a:xfrm>
            <a:off x="500034" y="6357958"/>
            <a:ext cx="3571900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b="1" dirty="0" smtClean="0"/>
              <a:t>Головна  сторінка</a:t>
            </a:r>
            <a:endParaRPr lang="ru-RU" b="1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285728"/>
            <a:ext cx="8643998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/>
              <a:t>Випиши</a:t>
            </a:r>
            <a:r>
              <a:rPr lang="ru-RU" dirty="0" smtClean="0"/>
              <a:t> пари </a:t>
            </a:r>
            <a:r>
              <a:rPr lang="ru-RU" dirty="0" err="1" smtClean="0"/>
              <a:t>спільнокореневих</a:t>
            </a:r>
            <a:r>
              <a:rPr lang="ru-RU" dirty="0" smtClean="0"/>
              <a:t> </a:t>
            </a:r>
            <a:r>
              <a:rPr lang="ru-RU" dirty="0" err="1" smtClean="0"/>
              <a:t>слів</a:t>
            </a:r>
            <a:r>
              <a:rPr lang="ru-RU" dirty="0" smtClean="0"/>
              <a:t>. </a:t>
            </a:r>
            <a:r>
              <a:rPr lang="ru-RU" dirty="0" err="1" smtClean="0"/>
              <a:t>Познач</a:t>
            </a:r>
            <a:r>
              <a:rPr lang="ru-RU" dirty="0" smtClean="0"/>
              <a:t> </a:t>
            </a:r>
            <a:r>
              <a:rPr lang="ru-RU" dirty="0" err="1" smtClean="0"/>
              <a:t>суфікси</a:t>
            </a:r>
            <a:r>
              <a:rPr lang="ru-RU" dirty="0" smtClean="0"/>
              <a:t>.</a:t>
            </a:r>
          </a:p>
          <a:p>
            <a:pPr algn="ctr"/>
            <a:r>
              <a:rPr lang="ru-RU" sz="4400" dirty="0" smtClean="0"/>
              <a:t>Зимовий урок</a:t>
            </a:r>
          </a:p>
          <a:p>
            <a:pPr lvl="0"/>
            <a:r>
              <a:rPr lang="ru-RU" sz="4400" dirty="0" smtClean="0"/>
              <a:t>А </a:t>
            </a:r>
            <a:r>
              <a:rPr lang="ru-RU" sz="4400" dirty="0" err="1" smtClean="0"/>
              <a:t>якого</a:t>
            </a:r>
            <a:r>
              <a:rPr lang="ru-RU" sz="4400" dirty="0" smtClean="0"/>
              <a:t> </a:t>
            </a:r>
            <a:r>
              <a:rPr lang="ru-RU" sz="4400" dirty="0" err="1" smtClean="0"/>
              <a:t>кольору</a:t>
            </a:r>
            <a:r>
              <a:rPr lang="ru-RU" sz="4400" dirty="0" smtClean="0"/>
              <a:t> </a:t>
            </a:r>
            <a:r>
              <a:rPr lang="ru-RU" sz="4400" dirty="0" err="1" smtClean="0"/>
              <a:t>сніг</a:t>
            </a:r>
            <a:r>
              <a:rPr lang="ru-RU" sz="4400" dirty="0" smtClean="0"/>
              <a:t>?</a:t>
            </a:r>
          </a:p>
          <a:p>
            <a:pPr lvl="0"/>
            <a:r>
              <a:rPr lang="ru-RU" sz="4400" dirty="0" smtClean="0"/>
              <a:t>Малинового,— сказала малина.</a:t>
            </a:r>
          </a:p>
          <a:p>
            <a:pPr lvl="0"/>
            <a:r>
              <a:rPr lang="ru-RU" sz="4400" dirty="0" smtClean="0"/>
              <a:t>Вишневого, — сказала вишня,</a:t>
            </a:r>
          </a:p>
          <a:p>
            <a:pPr lvl="0"/>
            <a:r>
              <a:rPr lang="ru-RU" sz="4400" dirty="0" err="1" smtClean="0"/>
              <a:t>Бузкового</a:t>
            </a:r>
            <a:r>
              <a:rPr lang="ru-RU" sz="4400" dirty="0" smtClean="0"/>
              <a:t> — сказав </a:t>
            </a:r>
            <a:r>
              <a:rPr lang="ru-RU" sz="4400" dirty="0" err="1" smtClean="0"/>
              <a:t>бузок</a:t>
            </a:r>
            <a:r>
              <a:rPr lang="ru-RU" sz="4400" dirty="0" smtClean="0"/>
              <a:t>.</a:t>
            </a:r>
          </a:p>
          <a:p>
            <a:pPr lvl="0"/>
            <a:r>
              <a:rPr lang="ru-RU" sz="4400" dirty="0" smtClean="0"/>
              <a:t>Небесного — сказало небо.</a:t>
            </a:r>
          </a:p>
          <a:p>
            <a:r>
              <a:rPr lang="ru-RU" sz="4400" dirty="0" smtClean="0"/>
              <a:t>І </a:t>
            </a:r>
            <a:r>
              <a:rPr lang="ru-RU" sz="4400" dirty="0" err="1" smtClean="0"/>
              <a:t>кожен</a:t>
            </a:r>
            <a:r>
              <a:rPr lang="ru-RU" sz="4400" dirty="0" smtClean="0"/>
              <a:t> правду сказав. </a:t>
            </a:r>
            <a:r>
              <a:rPr lang="ru-RU" sz="4400" dirty="0" err="1" smtClean="0"/>
              <a:t>Бо</a:t>
            </a:r>
            <a:r>
              <a:rPr lang="ru-RU" sz="4400" dirty="0" smtClean="0"/>
              <a:t> </a:t>
            </a:r>
            <a:r>
              <a:rPr lang="ru-RU" sz="4400" dirty="0" err="1" smtClean="0"/>
              <a:t>кожен</a:t>
            </a:r>
            <a:r>
              <a:rPr lang="ru-RU" sz="4400" dirty="0" smtClean="0"/>
              <a:t> </a:t>
            </a:r>
            <a:r>
              <a:rPr lang="ru-RU" sz="4400" dirty="0" err="1" smtClean="0"/>
              <a:t>згадав</a:t>
            </a:r>
            <a:r>
              <a:rPr lang="ru-RU" sz="4400" dirty="0" smtClean="0"/>
              <a:t> </a:t>
            </a:r>
            <a:r>
              <a:rPr lang="ru-RU" sz="4400" dirty="0" err="1" smtClean="0"/>
              <a:t>своє</a:t>
            </a:r>
            <a:r>
              <a:rPr lang="ru-RU" sz="4400" dirty="0" smtClean="0"/>
              <a:t> </a:t>
            </a:r>
            <a:r>
              <a:rPr lang="ru-RU" sz="4400" dirty="0" err="1" smtClean="0"/>
              <a:t>літо</a:t>
            </a:r>
            <a:r>
              <a:rPr lang="ru-RU" sz="4400" dirty="0" smtClean="0"/>
              <a:t>.</a:t>
            </a:r>
          </a:p>
        </p:txBody>
      </p:sp>
      <p:sp>
        <p:nvSpPr>
          <p:cNvPr id="3" name="TextBox 2">
            <a:hlinkClick r:id="rId2" action="ppaction://hlinksldjump"/>
          </p:cNvPr>
          <p:cNvSpPr txBox="1"/>
          <p:nvPr/>
        </p:nvSpPr>
        <p:spPr>
          <a:xfrm>
            <a:off x="5429256" y="6357958"/>
            <a:ext cx="3071834" cy="369332"/>
          </a:xfrm>
          <a:prstGeom prst="rect">
            <a:avLst/>
          </a:prstGeom>
          <a:solidFill>
            <a:srgbClr val="FF66CC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b="1" dirty="0" smtClean="0"/>
              <a:t>Перевірка</a:t>
            </a:r>
            <a:endParaRPr lang="ru-RU" b="1" dirty="0"/>
          </a:p>
        </p:txBody>
      </p:sp>
      <p:sp>
        <p:nvSpPr>
          <p:cNvPr id="4" name="TextBox 3">
            <a:hlinkClick r:id="rId3" action="ppaction://hlinksldjump"/>
          </p:cNvPr>
          <p:cNvSpPr txBox="1"/>
          <p:nvPr/>
        </p:nvSpPr>
        <p:spPr>
          <a:xfrm>
            <a:off x="500034" y="6357958"/>
            <a:ext cx="3571900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b="1" dirty="0" smtClean="0"/>
              <a:t>Головна  сторінка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285728"/>
            <a:ext cx="8501122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6600" dirty="0" smtClean="0">
                <a:solidFill>
                  <a:srgbClr val="FF0000"/>
                </a:solidFill>
              </a:rPr>
              <a:t>Малинового — малина,</a:t>
            </a:r>
          </a:p>
          <a:p>
            <a:pPr lvl="0"/>
            <a:r>
              <a:rPr lang="ru-RU" sz="6600" dirty="0" smtClean="0">
                <a:solidFill>
                  <a:srgbClr val="FF0000"/>
                </a:solidFill>
              </a:rPr>
              <a:t>вишневого — вишня,</a:t>
            </a:r>
          </a:p>
          <a:p>
            <a:pPr lvl="0"/>
            <a:r>
              <a:rPr lang="ru-RU" sz="6600" dirty="0" err="1" smtClean="0">
                <a:solidFill>
                  <a:srgbClr val="FF0000"/>
                </a:solidFill>
              </a:rPr>
              <a:t>бузкового</a:t>
            </a:r>
            <a:r>
              <a:rPr lang="ru-RU" sz="6600" dirty="0" smtClean="0">
                <a:solidFill>
                  <a:srgbClr val="FF0000"/>
                </a:solidFill>
              </a:rPr>
              <a:t> — </a:t>
            </a:r>
            <a:r>
              <a:rPr lang="ru-RU" sz="6600" dirty="0" err="1" smtClean="0">
                <a:solidFill>
                  <a:srgbClr val="FF0000"/>
                </a:solidFill>
              </a:rPr>
              <a:t>бузок</a:t>
            </a:r>
            <a:r>
              <a:rPr lang="ru-RU" sz="6600" dirty="0" smtClean="0">
                <a:solidFill>
                  <a:srgbClr val="FF0000"/>
                </a:solidFill>
              </a:rPr>
              <a:t>,</a:t>
            </a:r>
          </a:p>
          <a:p>
            <a:pPr lvl="0"/>
            <a:r>
              <a:rPr lang="ru-RU" sz="6600" dirty="0" smtClean="0">
                <a:solidFill>
                  <a:srgbClr val="FF0000"/>
                </a:solidFill>
              </a:rPr>
              <a:t>небесного —небо.</a:t>
            </a:r>
          </a:p>
        </p:txBody>
      </p:sp>
      <p:grpSp>
        <p:nvGrpSpPr>
          <p:cNvPr id="8" name="Группа 7"/>
          <p:cNvGrpSpPr/>
          <p:nvPr/>
        </p:nvGrpSpPr>
        <p:grpSpPr>
          <a:xfrm>
            <a:off x="3071802" y="214290"/>
            <a:ext cx="785818" cy="571504"/>
            <a:chOff x="1714480" y="5786454"/>
            <a:chExt cx="1000132" cy="500066"/>
          </a:xfrm>
        </p:grpSpPr>
        <p:cxnSp>
          <p:nvCxnSpPr>
            <p:cNvPr id="4" name="Прямая соединительная линия 3"/>
            <p:cNvCxnSpPr/>
            <p:nvPr/>
          </p:nvCxnSpPr>
          <p:spPr>
            <a:xfrm flipV="1">
              <a:off x="1714480" y="5786454"/>
              <a:ext cx="571504" cy="500066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Прямая соединительная линия 5"/>
            <p:cNvCxnSpPr/>
            <p:nvPr/>
          </p:nvCxnSpPr>
          <p:spPr>
            <a:xfrm rot="16200000" flipH="1">
              <a:off x="2214546" y="5786454"/>
              <a:ext cx="500066" cy="500066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Группа 11"/>
          <p:cNvGrpSpPr/>
          <p:nvPr/>
        </p:nvGrpSpPr>
        <p:grpSpPr>
          <a:xfrm>
            <a:off x="2500298" y="2214554"/>
            <a:ext cx="785818" cy="571504"/>
            <a:chOff x="1714480" y="5786454"/>
            <a:chExt cx="1000132" cy="500066"/>
          </a:xfrm>
        </p:grpSpPr>
        <p:cxnSp>
          <p:nvCxnSpPr>
            <p:cNvPr id="13" name="Прямая соединительная линия 12"/>
            <p:cNvCxnSpPr/>
            <p:nvPr/>
          </p:nvCxnSpPr>
          <p:spPr>
            <a:xfrm flipV="1">
              <a:off x="1714480" y="5786454"/>
              <a:ext cx="571504" cy="500066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/>
            <p:cNvCxnSpPr/>
            <p:nvPr/>
          </p:nvCxnSpPr>
          <p:spPr>
            <a:xfrm rot="16200000" flipH="1">
              <a:off x="2214546" y="5786454"/>
              <a:ext cx="500066" cy="500066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Группа 14"/>
          <p:cNvGrpSpPr/>
          <p:nvPr/>
        </p:nvGrpSpPr>
        <p:grpSpPr>
          <a:xfrm>
            <a:off x="2000232" y="3214686"/>
            <a:ext cx="928694" cy="571504"/>
            <a:chOff x="1714480" y="5786454"/>
            <a:chExt cx="1000132" cy="500066"/>
          </a:xfrm>
        </p:grpSpPr>
        <p:cxnSp>
          <p:nvCxnSpPr>
            <p:cNvPr id="16" name="Прямая соединительная линия 15"/>
            <p:cNvCxnSpPr/>
            <p:nvPr/>
          </p:nvCxnSpPr>
          <p:spPr>
            <a:xfrm flipV="1">
              <a:off x="1714480" y="5786454"/>
              <a:ext cx="571504" cy="500066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 rot="16200000" flipH="1">
              <a:off x="2214546" y="5786454"/>
              <a:ext cx="500066" cy="500066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Группа 17"/>
          <p:cNvGrpSpPr/>
          <p:nvPr/>
        </p:nvGrpSpPr>
        <p:grpSpPr>
          <a:xfrm>
            <a:off x="1714480" y="4214818"/>
            <a:ext cx="1285884" cy="571504"/>
            <a:chOff x="1714480" y="5786454"/>
            <a:chExt cx="1000132" cy="500066"/>
          </a:xfrm>
        </p:grpSpPr>
        <p:cxnSp>
          <p:nvCxnSpPr>
            <p:cNvPr id="19" name="Прямая соединительная линия 18"/>
            <p:cNvCxnSpPr/>
            <p:nvPr/>
          </p:nvCxnSpPr>
          <p:spPr>
            <a:xfrm flipV="1">
              <a:off x="1714480" y="5786454"/>
              <a:ext cx="571504" cy="500066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rot="16200000" flipH="1">
              <a:off x="2214546" y="5786454"/>
              <a:ext cx="500066" cy="500066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" name="Группа 20"/>
          <p:cNvGrpSpPr/>
          <p:nvPr/>
        </p:nvGrpSpPr>
        <p:grpSpPr>
          <a:xfrm>
            <a:off x="2000232" y="2214554"/>
            <a:ext cx="428628" cy="500066"/>
            <a:chOff x="1714480" y="5786454"/>
            <a:chExt cx="1000132" cy="500066"/>
          </a:xfrm>
        </p:grpSpPr>
        <p:cxnSp>
          <p:nvCxnSpPr>
            <p:cNvPr id="22" name="Прямая соединительная линия 21"/>
            <p:cNvCxnSpPr/>
            <p:nvPr/>
          </p:nvCxnSpPr>
          <p:spPr>
            <a:xfrm flipV="1">
              <a:off x="1714480" y="5786454"/>
              <a:ext cx="571504" cy="500066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Прямая соединительная линия 22"/>
            <p:cNvCxnSpPr/>
            <p:nvPr/>
          </p:nvCxnSpPr>
          <p:spPr>
            <a:xfrm rot="16200000" flipH="1">
              <a:off x="2214546" y="5786454"/>
              <a:ext cx="500066" cy="500066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Группа 23"/>
          <p:cNvGrpSpPr/>
          <p:nvPr/>
        </p:nvGrpSpPr>
        <p:grpSpPr>
          <a:xfrm>
            <a:off x="7358082" y="2214554"/>
            <a:ext cx="571504" cy="571504"/>
            <a:chOff x="1714480" y="5786454"/>
            <a:chExt cx="1000132" cy="500066"/>
          </a:xfrm>
        </p:grpSpPr>
        <p:cxnSp>
          <p:nvCxnSpPr>
            <p:cNvPr id="25" name="Прямая соединительная линия 24"/>
            <p:cNvCxnSpPr/>
            <p:nvPr/>
          </p:nvCxnSpPr>
          <p:spPr>
            <a:xfrm flipV="1">
              <a:off x="1714480" y="5786454"/>
              <a:ext cx="571504" cy="500066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Прямая соединительная линия 25"/>
            <p:cNvCxnSpPr/>
            <p:nvPr/>
          </p:nvCxnSpPr>
          <p:spPr>
            <a:xfrm rot="16200000" flipH="1">
              <a:off x="2214546" y="5786454"/>
              <a:ext cx="500066" cy="500066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xtBox 26">
            <a:hlinkClick r:id="rId2" action="ppaction://hlinksldjump"/>
          </p:cNvPr>
          <p:cNvSpPr txBox="1"/>
          <p:nvPr/>
        </p:nvSpPr>
        <p:spPr>
          <a:xfrm>
            <a:off x="500034" y="6357958"/>
            <a:ext cx="3571900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b="1" dirty="0" smtClean="0"/>
              <a:t>Головна  сторінка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285728"/>
            <a:ext cx="864399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Хто</a:t>
            </a:r>
            <a:r>
              <a:rPr lang="ru-RU" sz="6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6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вас не любить </a:t>
            </a:r>
            <a:r>
              <a:rPr lang="ru-RU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книжку? Книжка </a:t>
            </a:r>
            <a:r>
              <a:rPr lang="ru-RU" sz="6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всюди</a:t>
            </a:r>
            <a:r>
              <a:rPr lang="ru-RU" sz="6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6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нами</a:t>
            </a:r>
            <a:r>
              <a:rPr lang="ru-RU" sz="6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З </a:t>
            </a:r>
            <a:r>
              <a:rPr lang="ru-RU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книжкою </a:t>
            </a:r>
            <a:r>
              <a:rPr lang="ru-RU" sz="6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легко </a:t>
            </a:r>
            <a:r>
              <a:rPr lang="ru-RU" sz="6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жити</a:t>
            </a:r>
            <a:r>
              <a:rPr lang="ru-RU" sz="6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6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працювати</a:t>
            </a:r>
            <a:r>
              <a:rPr lang="ru-RU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6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Шануйте</a:t>
            </a:r>
            <a:r>
              <a:rPr lang="ru-RU" sz="6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6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бережіть</a:t>
            </a:r>
            <a:r>
              <a:rPr lang="ru-RU" sz="6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книжку.</a:t>
            </a:r>
            <a:endParaRPr lang="ru-RU" sz="6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>
            <a:hlinkClick r:id="rId2" action="ppaction://hlinksldjump"/>
          </p:cNvPr>
          <p:cNvSpPr txBox="1"/>
          <p:nvPr/>
        </p:nvSpPr>
        <p:spPr>
          <a:xfrm>
            <a:off x="500034" y="6357958"/>
            <a:ext cx="3571900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b="1" dirty="0" smtClean="0"/>
              <a:t>Головна  сторінка</a:t>
            </a:r>
            <a:endParaRPr lang="ru-RU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5720" y="428604"/>
            <a:ext cx="8572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Спиши </a:t>
            </a:r>
            <a:r>
              <a:rPr lang="ru-RU" dirty="0" err="1" smtClean="0"/>
              <a:t>вірш</a:t>
            </a:r>
            <a:r>
              <a:rPr lang="ru-RU" dirty="0" smtClean="0"/>
              <a:t>. У </a:t>
            </a:r>
            <a:r>
              <a:rPr lang="ru-RU" dirty="0" err="1" smtClean="0"/>
              <a:t>виділених</a:t>
            </a:r>
            <a:r>
              <a:rPr lang="ru-RU" dirty="0" smtClean="0"/>
              <a:t> словах </a:t>
            </a:r>
            <a:r>
              <a:rPr lang="ru-RU" dirty="0" err="1" smtClean="0"/>
              <a:t>познач</a:t>
            </a:r>
            <a:r>
              <a:rPr lang="ru-RU" dirty="0" smtClean="0"/>
              <a:t> основу.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42844" y="928670"/>
            <a:ext cx="9001156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600" dirty="0" err="1" smtClean="0">
                <a:latin typeface="Times New Roman" pitchFamily="18" charset="0"/>
                <a:cs typeface="Times New Roman" pitchFamily="18" charset="0"/>
              </a:rPr>
              <a:t>Дрімає</a:t>
            </a:r>
            <a:r>
              <a:rPr lang="ru-RU" sz="6600" b="1" i="1" dirty="0" smtClean="0">
                <a:latin typeface="Times New Roman" pitchFamily="18" charset="0"/>
                <a:cs typeface="Times New Roman" pitchFamily="18" charset="0"/>
              </a:rPr>
              <a:t> калина </a:t>
            </a:r>
            <a:endParaRPr lang="ru-RU" sz="6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66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6600" dirty="0" err="1" smtClean="0">
                <a:latin typeface="Times New Roman" pitchFamily="18" charset="0"/>
                <a:cs typeface="Times New Roman" pitchFamily="18" charset="0"/>
              </a:rPr>
              <a:t>червонім</a:t>
            </a:r>
            <a:r>
              <a:rPr lang="ru-RU" sz="6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600" dirty="0" err="1" smtClean="0">
                <a:latin typeface="Times New Roman" pitchFamily="18" charset="0"/>
                <a:cs typeface="Times New Roman" pitchFamily="18" charset="0"/>
              </a:rPr>
              <a:t>намисті</a:t>
            </a:r>
            <a:r>
              <a:rPr lang="ru-RU" sz="6600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r>
              <a:rPr lang="ru-RU" sz="6600" dirty="0" err="1" smtClean="0">
                <a:latin typeface="Times New Roman" pitchFamily="18" charset="0"/>
                <a:cs typeface="Times New Roman" pitchFamily="18" charset="0"/>
              </a:rPr>
              <a:t>Лиш</a:t>
            </a:r>
            <a:r>
              <a:rPr lang="ru-RU" sz="6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6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6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600" b="1" i="1" dirty="0" err="1" smtClean="0">
                <a:latin typeface="Times New Roman" pitchFamily="18" charset="0"/>
                <a:cs typeface="Times New Roman" pitchFamily="18" charset="0"/>
              </a:rPr>
              <a:t>вітром</a:t>
            </a:r>
            <a:r>
              <a:rPr lang="ru-RU" sz="6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600" dirty="0" err="1" smtClean="0">
                <a:latin typeface="Times New Roman" pitchFamily="18" charset="0"/>
                <a:cs typeface="Times New Roman" pitchFamily="18" charset="0"/>
              </a:rPr>
              <a:t>шепочуть</a:t>
            </a:r>
            <a:r>
              <a:rPr lang="ru-RU" sz="6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6600" dirty="0" smtClean="0">
                <a:latin typeface="Times New Roman" pitchFamily="18" charset="0"/>
                <a:cs typeface="Times New Roman" pitchFamily="18" charset="0"/>
              </a:rPr>
              <a:t>Листки</a:t>
            </a:r>
            <a:r>
              <a:rPr lang="ru-RU" sz="6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600" b="1" i="1" dirty="0" err="1" smtClean="0">
                <a:latin typeface="Times New Roman" pitchFamily="18" charset="0"/>
                <a:cs typeface="Times New Roman" pitchFamily="18" charset="0"/>
              </a:rPr>
              <a:t>золотисті</a:t>
            </a:r>
            <a:r>
              <a:rPr lang="ru-RU" sz="6600" b="1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66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>
            <a:hlinkClick r:id="rId2" action="ppaction://hlinksldjump"/>
          </p:cNvPr>
          <p:cNvSpPr txBox="1"/>
          <p:nvPr/>
        </p:nvSpPr>
        <p:spPr>
          <a:xfrm>
            <a:off x="500034" y="6357958"/>
            <a:ext cx="3571900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b="1" dirty="0" smtClean="0"/>
              <a:t>Головна  сторінка</a:t>
            </a:r>
            <a:endParaRPr lang="ru-RU" b="1" dirty="0"/>
          </a:p>
        </p:txBody>
      </p:sp>
      <p:sp>
        <p:nvSpPr>
          <p:cNvPr id="7" name="TextBox 6">
            <a:hlinkClick r:id="rId3" action="ppaction://hlinksldjump"/>
          </p:cNvPr>
          <p:cNvSpPr txBox="1"/>
          <p:nvPr/>
        </p:nvSpPr>
        <p:spPr>
          <a:xfrm>
            <a:off x="5429256" y="6357958"/>
            <a:ext cx="3071834" cy="369332"/>
          </a:xfrm>
          <a:prstGeom prst="rect">
            <a:avLst/>
          </a:prstGeom>
          <a:solidFill>
            <a:srgbClr val="FF66CC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b="1" dirty="0" smtClean="0"/>
              <a:t>Перевірка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2844" y="928670"/>
            <a:ext cx="9001156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Дрімає</a:t>
            </a:r>
            <a:r>
              <a:rPr lang="ru-RU" sz="6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калина </a:t>
            </a:r>
            <a:endParaRPr lang="ru-RU" sz="66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червонім</a:t>
            </a:r>
            <a:r>
              <a:rPr lang="ru-RU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намисті</a:t>
            </a:r>
            <a:r>
              <a:rPr lang="ru-RU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r>
              <a:rPr lang="ru-RU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Лиш</a:t>
            </a:r>
            <a:r>
              <a:rPr lang="ru-RU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6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вітром</a:t>
            </a:r>
            <a:r>
              <a:rPr lang="ru-RU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шепочуть</a:t>
            </a:r>
            <a:r>
              <a:rPr lang="ru-RU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Листки</a:t>
            </a:r>
            <a:r>
              <a:rPr lang="ru-RU" sz="6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золотисті</a:t>
            </a:r>
            <a:r>
              <a:rPr lang="ru-RU" sz="6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66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2" name="Группа 11"/>
          <p:cNvGrpSpPr/>
          <p:nvPr/>
        </p:nvGrpSpPr>
        <p:grpSpPr>
          <a:xfrm>
            <a:off x="2857488" y="1643050"/>
            <a:ext cx="2214578" cy="368302"/>
            <a:chOff x="2786050" y="6215082"/>
            <a:chExt cx="2295540" cy="368302"/>
          </a:xfrm>
        </p:grpSpPr>
        <p:cxnSp>
          <p:nvCxnSpPr>
            <p:cNvPr id="4" name="Прямая соединительная линия 3"/>
            <p:cNvCxnSpPr/>
            <p:nvPr/>
          </p:nvCxnSpPr>
          <p:spPr>
            <a:xfrm>
              <a:off x="2786050" y="6572272"/>
              <a:ext cx="2286016" cy="1588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Прямая соединительная линия 4"/>
            <p:cNvCxnSpPr/>
            <p:nvPr/>
          </p:nvCxnSpPr>
          <p:spPr>
            <a:xfrm rot="16200000" flipV="1">
              <a:off x="2607455" y="6393677"/>
              <a:ext cx="366714" cy="9524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Прямая соединительная линия 7"/>
            <p:cNvCxnSpPr/>
            <p:nvPr/>
          </p:nvCxnSpPr>
          <p:spPr>
            <a:xfrm rot="16200000" flipH="1">
              <a:off x="4928396" y="6430190"/>
              <a:ext cx="296864" cy="9524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Группа 12"/>
          <p:cNvGrpSpPr/>
          <p:nvPr/>
        </p:nvGrpSpPr>
        <p:grpSpPr>
          <a:xfrm>
            <a:off x="2571736" y="3714752"/>
            <a:ext cx="1714512" cy="368302"/>
            <a:chOff x="2786050" y="6215082"/>
            <a:chExt cx="2295540" cy="368302"/>
          </a:xfrm>
        </p:grpSpPr>
        <p:cxnSp>
          <p:nvCxnSpPr>
            <p:cNvPr id="14" name="Прямая соединительная линия 13"/>
            <p:cNvCxnSpPr/>
            <p:nvPr/>
          </p:nvCxnSpPr>
          <p:spPr>
            <a:xfrm>
              <a:off x="2786050" y="6572272"/>
              <a:ext cx="2286016" cy="1588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Прямая соединительная линия 14"/>
            <p:cNvCxnSpPr/>
            <p:nvPr/>
          </p:nvCxnSpPr>
          <p:spPr>
            <a:xfrm rot="16200000" flipV="1">
              <a:off x="2607455" y="6393677"/>
              <a:ext cx="366714" cy="9524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 rot="16200000" flipH="1">
              <a:off x="4928396" y="6430190"/>
              <a:ext cx="296864" cy="9524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" name="Группа 16"/>
          <p:cNvGrpSpPr/>
          <p:nvPr/>
        </p:nvGrpSpPr>
        <p:grpSpPr>
          <a:xfrm>
            <a:off x="2928926" y="4714884"/>
            <a:ext cx="3857652" cy="368302"/>
            <a:chOff x="2786050" y="6215082"/>
            <a:chExt cx="2295540" cy="368302"/>
          </a:xfrm>
        </p:grpSpPr>
        <p:cxnSp>
          <p:nvCxnSpPr>
            <p:cNvPr id="18" name="Прямая соединительная линия 17"/>
            <p:cNvCxnSpPr/>
            <p:nvPr/>
          </p:nvCxnSpPr>
          <p:spPr>
            <a:xfrm>
              <a:off x="2786050" y="6572272"/>
              <a:ext cx="2286016" cy="1588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Прямая соединительная линия 18"/>
            <p:cNvCxnSpPr/>
            <p:nvPr/>
          </p:nvCxnSpPr>
          <p:spPr>
            <a:xfrm rot="16200000" flipV="1">
              <a:off x="2607455" y="6393677"/>
              <a:ext cx="366714" cy="9524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rot="16200000" flipH="1">
              <a:off x="4928396" y="6430190"/>
              <a:ext cx="296864" cy="9524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TextBox 20">
            <a:hlinkClick r:id="rId2" action="ppaction://hlinksldjump"/>
          </p:cNvPr>
          <p:cNvSpPr txBox="1"/>
          <p:nvPr/>
        </p:nvSpPr>
        <p:spPr>
          <a:xfrm>
            <a:off x="500034" y="6357958"/>
            <a:ext cx="3571900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b="1" dirty="0" smtClean="0"/>
              <a:t>Головна  сторінка</a:t>
            </a:r>
            <a:endParaRPr lang="ru-RU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285728"/>
            <a:ext cx="85011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dirty="0" smtClean="0"/>
              <a:t>Спиши </a:t>
            </a:r>
            <a:r>
              <a:rPr lang="ru-RU" dirty="0" err="1" smtClean="0"/>
              <a:t>вірш</a:t>
            </a:r>
            <a:r>
              <a:rPr lang="ru-RU" dirty="0" smtClean="0"/>
              <a:t>. </a:t>
            </a:r>
            <a:r>
              <a:rPr lang="ru-RU" dirty="0" err="1" smtClean="0"/>
              <a:t>Знайди</a:t>
            </a:r>
            <a:r>
              <a:rPr lang="ru-RU" dirty="0" smtClean="0"/>
              <a:t> </a:t>
            </a:r>
            <a:r>
              <a:rPr lang="ru-RU" dirty="0" err="1" smtClean="0"/>
              <a:t>спільнокореневі</a:t>
            </a:r>
            <a:r>
              <a:rPr lang="ru-RU" dirty="0" smtClean="0"/>
              <a:t> слова, </a:t>
            </a:r>
            <a:r>
              <a:rPr lang="ru-RU" dirty="0" err="1" smtClean="0"/>
              <a:t>познач</a:t>
            </a:r>
            <a:r>
              <a:rPr lang="ru-RU" dirty="0" smtClean="0"/>
              <a:t> у них </a:t>
            </a:r>
            <a:r>
              <a:rPr lang="ru-RU" dirty="0" err="1" smtClean="0"/>
              <a:t>корінь</a:t>
            </a:r>
            <a:r>
              <a:rPr lang="ru-RU" dirty="0" smtClean="0"/>
              <a:t>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14282" y="714356"/>
            <a:ext cx="8715404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800" b="1" dirty="0" smtClean="0">
                <a:latin typeface="Times New Roman" pitchFamily="18" charset="0"/>
                <a:cs typeface="Times New Roman" pitchFamily="18" charset="0"/>
              </a:rPr>
              <a:t>Честь </a:t>
            </a:r>
            <a:r>
              <a:rPr lang="ru-RU" sz="5800" b="1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5800" b="1" dirty="0" smtClean="0">
                <a:latin typeface="Times New Roman" pitchFamily="18" charset="0"/>
                <a:cs typeface="Times New Roman" pitchFamily="18" charset="0"/>
              </a:rPr>
              <a:t> слава </a:t>
            </a:r>
            <a:r>
              <a:rPr lang="ru-RU" sz="5800" b="1" dirty="0" err="1" smtClean="0">
                <a:latin typeface="Times New Roman" pitchFamily="18" charset="0"/>
                <a:cs typeface="Times New Roman" pitchFamily="18" charset="0"/>
              </a:rPr>
              <a:t>хліборобам</a:t>
            </a:r>
            <a:r>
              <a:rPr lang="ru-RU" sz="5800" b="1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r>
              <a:rPr lang="ru-RU" sz="5800" b="1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5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800" b="1" dirty="0" err="1" smtClean="0">
                <a:latin typeface="Times New Roman" pitchFamily="18" charset="0"/>
                <a:cs typeface="Times New Roman" pitchFamily="18" charset="0"/>
              </a:rPr>
              <a:t>живуть</a:t>
            </a:r>
            <a:r>
              <a:rPr lang="ru-RU" sz="5800" b="1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5800" b="1" dirty="0" err="1" smtClean="0">
                <a:latin typeface="Times New Roman" pitchFamily="18" charset="0"/>
                <a:cs typeface="Times New Roman" pitchFamily="18" charset="0"/>
              </a:rPr>
              <a:t>моїм</a:t>
            </a:r>
            <a:r>
              <a:rPr lang="ru-RU" sz="5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800" b="1" dirty="0" err="1" smtClean="0">
                <a:latin typeface="Times New Roman" pitchFamily="18" charset="0"/>
                <a:cs typeface="Times New Roman" pitchFamily="18" charset="0"/>
              </a:rPr>
              <a:t>селі</a:t>
            </a:r>
            <a:r>
              <a:rPr lang="ru-RU" sz="5800" b="1" dirty="0" smtClean="0">
                <a:latin typeface="Times New Roman" pitchFamily="18" charset="0"/>
                <a:cs typeface="Times New Roman" pitchFamily="18" charset="0"/>
              </a:rPr>
              <a:t>!</a:t>
            </a:r>
          </a:p>
          <a:p>
            <a:r>
              <a:rPr lang="ru-RU" sz="5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800" b="1" dirty="0" err="1" smtClean="0">
                <a:latin typeface="Times New Roman" pitchFamily="18" charset="0"/>
                <a:cs typeface="Times New Roman" pitchFamily="18" charset="0"/>
              </a:rPr>
              <a:t>Хлібороби</a:t>
            </a:r>
            <a:r>
              <a:rPr lang="ru-RU" sz="5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800" b="1" dirty="0" err="1" smtClean="0">
                <a:latin typeface="Times New Roman" pitchFamily="18" charset="0"/>
                <a:cs typeface="Times New Roman" pitchFamily="18" charset="0"/>
              </a:rPr>
              <a:t>хліб</a:t>
            </a:r>
            <a:r>
              <a:rPr lang="ru-RU" sz="5800" b="1" dirty="0" smtClean="0">
                <a:latin typeface="Times New Roman" pitchFamily="18" charset="0"/>
                <a:cs typeface="Times New Roman" pitchFamily="18" charset="0"/>
              </a:rPr>
              <a:t> нам </a:t>
            </a:r>
            <a:r>
              <a:rPr lang="ru-RU" sz="5800" b="1" dirty="0" err="1" smtClean="0">
                <a:latin typeface="Times New Roman" pitchFamily="18" charset="0"/>
                <a:cs typeface="Times New Roman" pitchFamily="18" charset="0"/>
              </a:rPr>
              <a:t>роблять</a:t>
            </a:r>
            <a:r>
              <a:rPr lang="ru-RU" sz="5800" b="1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r>
              <a:rPr lang="ru-RU" sz="5800" b="1" dirty="0" smtClean="0">
                <a:latin typeface="Times New Roman" pitchFamily="18" charset="0"/>
                <a:cs typeface="Times New Roman" pitchFamily="18" charset="0"/>
              </a:rPr>
              <a:t>Знайте </a:t>
            </a:r>
            <a:r>
              <a:rPr lang="ru-RU" sz="5800" b="1" dirty="0" err="1" smtClean="0"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sz="5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800" b="1" dirty="0" err="1" smtClean="0">
                <a:latin typeface="Times New Roman" pitchFamily="18" charset="0"/>
                <a:cs typeface="Times New Roman" pitchFamily="18" charset="0"/>
              </a:rPr>
              <a:t>ви</a:t>
            </a:r>
            <a:r>
              <a:rPr lang="ru-RU" sz="5800" b="1" dirty="0" smtClean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sz="5800" b="1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5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800" b="1" dirty="0" err="1" smtClean="0">
                <a:latin typeface="Times New Roman" pitchFamily="18" charset="0"/>
                <a:cs typeface="Times New Roman" pitchFamily="18" charset="0"/>
              </a:rPr>
              <a:t>малі</a:t>
            </a:r>
            <a:r>
              <a:rPr lang="ru-RU" sz="58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5800" i="1" dirty="0" smtClean="0">
                <a:latin typeface="Times New Roman" pitchFamily="18" charset="0"/>
                <a:cs typeface="Times New Roman" pitchFamily="18" charset="0"/>
              </a:rPr>
              <a:t>( М. </a:t>
            </a:r>
            <a:r>
              <a:rPr lang="ru-RU" sz="5800" i="1" dirty="0" err="1" smtClean="0">
                <a:latin typeface="Times New Roman" pitchFamily="18" charset="0"/>
                <a:cs typeface="Times New Roman" pitchFamily="18" charset="0"/>
              </a:rPr>
              <a:t>Познанська</a:t>
            </a:r>
            <a:r>
              <a:rPr lang="ru-RU" sz="5800" i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4" name="TextBox 3">
            <a:hlinkClick r:id="rId2" action="ppaction://hlinksldjump"/>
          </p:cNvPr>
          <p:cNvSpPr txBox="1"/>
          <p:nvPr/>
        </p:nvSpPr>
        <p:spPr>
          <a:xfrm>
            <a:off x="500034" y="6357958"/>
            <a:ext cx="3571900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b="1" dirty="0" smtClean="0"/>
              <a:t>Головна  сторінка</a:t>
            </a:r>
            <a:endParaRPr lang="ru-RU" b="1" dirty="0"/>
          </a:p>
        </p:txBody>
      </p:sp>
      <p:sp>
        <p:nvSpPr>
          <p:cNvPr id="5" name="TextBox 4">
            <a:hlinkClick r:id="rId3" action="ppaction://hlinksldjump"/>
          </p:cNvPr>
          <p:cNvSpPr txBox="1"/>
          <p:nvPr/>
        </p:nvSpPr>
        <p:spPr>
          <a:xfrm>
            <a:off x="5429256" y="6357958"/>
            <a:ext cx="3071834" cy="369332"/>
          </a:xfrm>
          <a:prstGeom prst="rect">
            <a:avLst/>
          </a:prstGeom>
          <a:solidFill>
            <a:srgbClr val="FF66CC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b="1" dirty="0" smtClean="0"/>
              <a:t>Перевірка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hlinkClick r:id="rId2" action="ppaction://hlinksldjump"/>
          </p:cNvPr>
          <p:cNvSpPr txBox="1"/>
          <p:nvPr/>
        </p:nvSpPr>
        <p:spPr>
          <a:xfrm>
            <a:off x="500034" y="6357958"/>
            <a:ext cx="3571900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b="1" dirty="0" smtClean="0"/>
              <a:t>Головна  сторінка</a:t>
            </a:r>
            <a:endParaRPr lang="ru-RU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14282" y="714356"/>
            <a:ext cx="8715404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Честь </a:t>
            </a:r>
            <a:r>
              <a:rPr lang="ru-RU" sz="5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5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слава </a:t>
            </a:r>
            <a:r>
              <a:rPr lang="ru-RU" sz="58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хліборобам</a:t>
            </a:r>
            <a:r>
              <a:rPr lang="ru-RU" sz="5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r>
              <a:rPr lang="ru-RU" sz="5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5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живуть</a:t>
            </a:r>
            <a:r>
              <a:rPr lang="ru-RU" sz="5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5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моїм</a:t>
            </a:r>
            <a:r>
              <a:rPr lang="ru-RU" sz="5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селі</a:t>
            </a:r>
            <a:r>
              <a:rPr lang="ru-RU" sz="5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!</a:t>
            </a:r>
          </a:p>
          <a:p>
            <a:r>
              <a:rPr lang="ru-RU" sz="5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8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Хлібороби</a:t>
            </a:r>
            <a:r>
              <a:rPr lang="ru-RU" sz="5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8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хліб</a:t>
            </a:r>
            <a:r>
              <a:rPr lang="ru-RU" sz="5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нам </a:t>
            </a:r>
            <a:r>
              <a:rPr lang="ru-RU" sz="5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роблять</a:t>
            </a:r>
            <a:r>
              <a:rPr lang="ru-RU" sz="5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r>
              <a:rPr lang="ru-RU" sz="5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Знайте </a:t>
            </a:r>
            <a:r>
              <a:rPr lang="ru-RU" sz="5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sz="5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ви</a:t>
            </a:r>
            <a:r>
              <a:rPr lang="ru-RU" sz="5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sz="5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5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малі</a:t>
            </a:r>
            <a:r>
              <a:rPr lang="ru-RU" sz="5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5" name="Левая круглая скобка 4"/>
          <p:cNvSpPr/>
          <p:nvPr/>
        </p:nvSpPr>
        <p:spPr>
          <a:xfrm rot="5400000">
            <a:off x="5393537" y="250009"/>
            <a:ext cx="285752" cy="1357322"/>
          </a:xfrm>
          <a:prstGeom prst="leftBracket">
            <a:avLst>
              <a:gd name="adj" fmla="val 246261"/>
            </a:avLst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Левая круглая скобка 5"/>
          <p:cNvSpPr/>
          <p:nvPr/>
        </p:nvSpPr>
        <p:spPr>
          <a:xfrm rot="5400000">
            <a:off x="6965173" y="392885"/>
            <a:ext cx="357190" cy="1143008"/>
          </a:xfrm>
          <a:prstGeom prst="leftBracket">
            <a:avLst>
              <a:gd name="adj" fmla="val 246261"/>
            </a:avLst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Левая круглая скобка 6"/>
          <p:cNvSpPr/>
          <p:nvPr/>
        </p:nvSpPr>
        <p:spPr>
          <a:xfrm rot="5400000">
            <a:off x="1000100" y="1928802"/>
            <a:ext cx="357190" cy="1500198"/>
          </a:xfrm>
          <a:prstGeom prst="leftBracket">
            <a:avLst>
              <a:gd name="adj" fmla="val 246261"/>
            </a:avLst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Левая круглая скобка 7"/>
          <p:cNvSpPr/>
          <p:nvPr/>
        </p:nvSpPr>
        <p:spPr>
          <a:xfrm rot="5400000">
            <a:off x="2714612" y="2214554"/>
            <a:ext cx="357190" cy="1071570"/>
          </a:xfrm>
          <a:prstGeom prst="leftBracket">
            <a:avLst>
              <a:gd name="adj" fmla="val 246261"/>
            </a:avLst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Левая круглая скобка 8"/>
          <p:cNvSpPr/>
          <p:nvPr/>
        </p:nvSpPr>
        <p:spPr>
          <a:xfrm rot="5400000">
            <a:off x="4607719" y="2035959"/>
            <a:ext cx="285752" cy="1357322"/>
          </a:xfrm>
          <a:prstGeom prst="leftBracket">
            <a:avLst>
              <a:gd name="adj" fmla="val 246261"/>
            </a:avLst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357166"/>
            <a:ext cx="84296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dirty="0" smtClean="0"/>
              <a:t>Запиши </a:t>
            </a:r>
            <a:r>
              <a:rPr lang="ru-RU" dirty="0" err="1" smtClean="0"/>
              <a:t>групи</a:t>
            </a:r>
            <a:r>
              <a:rPr lang="ru-RU" dirty="0" smtClean="0"/>
              <a:t> </a:t>
            </a:r>
            <a:r>
              <a:rPr lang="ru-RU" dirty="0" err="1" smtClean="0"/>
              <a:t>спільнокореневих</a:t>
            </a:r>
            <a:r>
              <a:rPr lang="ru-RU" dirty="0" smtClean="0"/>
              <a:t> </a:t>
            </a:r>
            <a:r>
              <a:rPr lang="ru-RU" dirty="0" err="1" smtClean="0"/>
              <a:t>слів</a:t>
            </a:r>
            <a:r>
              <a:rPr lang="ru-RU" dirty="0" smtClean="0"/>
              <a:t>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42844" y="571480"/>
            <a:ext cx="8786842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800" b="1" dirty="0" err="1" smtClean="0">
                <a:latin typeface="Times New Roman" pitchFamily="18" charset="0"/>
                <a:cs typeface="Times New Roman" pitchFamily="18" charset="0"/>
              </a:rPr>
              <a:t>Синівський</a:t>
            </a:r>
            <a:r>
              <a:rPr lang="ru-RU" sz="88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8800" b="1" dirty="0" err="1" smtClean="0">
                <a:latin typeface="Times New Roman" pitchFamily="18" charset="0"/>
                <a:cs typeface="Times New Roman" pitchFamily="18" charset="0"/>
              </a:rPr>
              <a:t>синій</a:t>
            </a:r>
            <a:r>
              <a:rPr lang="ru-RU" sz="88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8800" b="1" dirty="0" err="1" smtClean="0">
                <a:latin typeface="Times New Roman" pitchFamily="18" charset="0"/>
                <a:cs typeface="Times New Roman" pitchFamily="18" charset="0"/>
              </a:rPr>
              <a:t>синок</a:t>
            </a:r>
            <a:r>
              <a:rPr lang="ru-RU" sz="8800" b="1" dirty="0" smtClean="0">
                <a:latin typeface="Times New Roman" pitchFamily="18" charset="0"/>
                <a:cs typeface="Times New Roman" pitchFamily="18" charset="0"/>
              </a:rPr>
              <a:t>, синька, </a:t>
            </a:r>
            <a:r>
              <a:rPr lang="ru-RU" sz="8800" b="1" dirty="0" err="1" smtClean="0">
                <a:latin typeface="Times New Roman" pitchFamily="18" charset="0"/>
                <a:cs typeface="Times New Roman" pitchFamily="18" charset="0"/>
              </a:rPr>
              <a:t>синочок</a:t>
            </a:r>
            <a:r>
              <a:rPr lang="ru-RU" sz="8800" b="1" dirty="0" smtClean="0">
                <a:latin typeface="Times New Roman" pitchFamily="18" charset="0"/>
                <a:cs typeface="Times New Roman" pitchFamily="18" charset="0"/>
              </a:rPr>
              <a:t>, синенький.</a:t>
            </a:r>
          </a:p>
        </p:txBody>
      </p:sp>
      <p:sp>
        <p:nvSpPr>
          <p:cNvPr id="4" name="TextBox 3">
            <a:hlinkClick r:id="rId2" action="ppaction://hlinksldjump"/>
          </p:cNvPr>
          <p:cNvSpPr txBox="1"/>
          <p:nvPr/>
        </p:nvSpPr>
        <p:spPr>
          <a:xfrm>
            <a:off x="500034" y="6357958"/>
            <a:ext cx="3571900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b="1" dirty="0" smtClean="0"/>
              <a:t>Головна  сторінка</a:t>
            </a:r>
            <a:endParaRPr lang="ru-RU" b="1" dirty="0"/>
          </a:p>
        </p:txBody>
      </p:sp>
      <p:sp>
        <p:nvSpPr>
          <p:cNvPr id="5" name="TextBox 4">
            <a:hlinkClick r:id="rId3" action="ppaction://hlinksldjump"/>
          </p:cNvPr>
          <p:cNvSpPr txBox="1"/>
          <p:nvPr/>
        </p:nvSpPr>
        <p:spPr>
          <a:xfrm>
            <a:off x="5429256" y="6357958"/>
            <a:ext cx="3071834" cy="369332"/>
          </a:xfrm>
          <a:prstGeom prst="rect">
            <a:avLst/>
          </a:prstGeom>
          <a:solidFill>
            <a:srgbClr val="FF66CC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b="1" dirty="0" smtClean="0"/>
              <a:t>Перевірка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hlinkClick r:id="rId2" action="ppaction://hlinksldjump"/>
          </p:cNvPr>
          <p:cNvSpPr txBox="1"/>
          <p:nvPr/>
        </p:nvSpPr>
        <p:spPr>
          <a:xfrm>
            <a:off x="500034" y="6357958"/>
            <a:ext cx="3571900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b="1" dirty="0" smtClean="0"/>
              <a:t>Головна  сторінка</a:t>
            </a:r>
            <a:endParaRPr lang="ru-RU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42844" y="357166"/>
            <a:ext cx="8786842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Синівський</a:t>
            </a:r>
            <a:r>
              <a:rPr lang="ru-RU" sz="8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8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синок</a:t>
            </a:r>
            <a:r>
              <a:rPr lang="ru-RU" sz="8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8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синочок</a:t>
            </a:r>
            <a:r>
              <a:rPr lang="ru-RU" sz="8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8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Синій</a:t>
            </a:r>
            <a:r>
              <a:rPr lang="ru-RU" sz="8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синька, синенький.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71</TotalTime>
  <Words>699</Words>
  <Application>Microsoft Office PowerPoint</Application>
  <PresentationFormat>Экран (4:3)</PresentationFormat>
  <Paragraphs>139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Официальная</vt:lpstr>
      <vt:lpstr>Будова  слова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Будова  слова</dc:title>
  <dc:creator>Виктория</dc:creator>
  <cp:lastModifiedBy>Виктория</cp:lastModifiedBy>
  <cp:revision>12</cp:revision>
  <dcterms:created xsi:type="dcterms:W3CDTF">2012-11-06T16:11:46Z</dcterms:created>
  <dcterms:modified xsi:type="dcterms:W3CDTF">2016-10-04T12:47:53Z</dcterms:modified>
</cp:coreProperties>
</file>