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1" r:id="rId2"/>
    <p:sldId id="292" r:id="rId3"/>
    <p:sldId id="294" r:id="rId4"/>
    <p:sldId id="295" r:id="rId5"/>
    <p:sldId id="296" r:id="rId6"/>
    <p:sldId id="29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003366"/>
    <a:srgbClr val="99CCFF"/>
    <a:srgbClr val="CCECFF"/>
    <a:srgbClr val="993300"/>
    <a:srgbClr val="CC0000"/>
    <a:srgbClr val="99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4" autoAdjust="0"/>
    <p:restoredTop sz="94081" autoAdjust="0"/>
  </p:normalViewPr>
  <p:slideViewPr>
    <p:cSldViewPr snapToGrid="0">
      <p:cViewPr varScale="1">
        <p:scale>
          <a:sx n="55" d="100"/>
          <a:sy n="55" d="100"/>
        </p:scale>
        <p:origin x="-83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2A7606-3EB8-4967-AFB4-A30026A24EB4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D24A15-7B26-42AC-8FB4-921D52DB5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41703-D158-440F-B3AB-0CAF284745E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53E58-5928-44A4-A41E-10F3EC30257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B3F147-08C2-4797-917E-C0C078D3E23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2699CD-2EDE-47A7-BA6B-42AC0AE66A5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64E321-3C0A-4D22-AD70-AEE0FB9FDEA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EDF3C-765E-432E-92B0-3C96AC7A1C6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888F0-76F6-487B-AD7E-1DA028AA0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40BA-108C-42AE-879F-318B9D15A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20B0-9227-4059-8883-F6DC47896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AD711-CA21-418F-89DD-253C3DB93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9146A-0664-4DCD-B3B5-DB0EA3992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266E-9F90-4E54-8B66-A7B2BECE7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E45E-C8A4-470F-8D97-DE50AFF6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F010-F83F-42DA-9C8D-583D5E737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3388-B92C-4C26-82A7-FDD66382F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1DA9D-5C6B-48A8-BA90-D861B7496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98B9A-13CA-4ECA-A40E-D988866BD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0ED90D-4A6F-4530-A7EC-90EE8C01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8%D1%81%D0%B8%D1%86%D1%8F" TargetMode="External"/><Relationship Id="rId13" Type="http://schemas.openxmlformats.org/officeDocument/2006/relationships/hyperlink" Target="http://uk.wikipedia.org/wiki/%D0%A2%D0%B2%D0%B0%D1%80%D0%B8%D0%BD%D0%B8" TargetMode="External"/><Relationship Id="rId18" Type="http://schemas.openxmlformats.org/officeDocument/2006/relationships/hyperlink" Target="http://uk.wikipedia.org/wiki/%D0%A1%D0%B0%D1%80%D0%BD%D0%B0" TargetMode="External"/><Relationship Id="rId26" Type="http://schemas.openxmlformats.org/officeDocument/2006/relationships/hyperlink" Target="http://uk.wikipedia.org/wiki/%D0%A1%D1%83%D1%80%D0%BE%D0%BA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uk.wikipedia.org/wiki/%D0%9F%D1%82%D0%B0%D1%88%D0%B8%D0%BD%D0%B5_%D1%8F%D0%B9%D1%86%D0%B5" TargetMode="External"/><Relationship Id="rId7" Type="http://schemas.openxmlformats.org/officeDocument/2006/relationships/hyperlink" Target="http://uk.wikipedia.org/wiki/%D0%92%D0%B8%D0%B4" TargetMode="External"/><Relationship Id="rId12" Type="http://schemas.openxmlformats.org/officeDocument/2006/relationships/hyperlink" Target="http://uk.wikipedia.org/wiki/%D0%90%D0%BB%D1%8C%D0%B1%D1%96%D0%BD%D1%96%D0%B7%D0%BC" TargetMode="External"/><Relationship Id="rId17" Type="http://schemas.openxmlformats.org/officeDocument/2006/relationships/hyperlink" Target="http://uk.wikipedia.org/wiki/%D0%97%D0%B0%D1%94%D1%86%D1%8C" TargetMode="External"/><Relationship Id="rId25" Type="http://schemas.openxmlformats.org/officeDocument/2006/relationships/hyperlink" Target="http://uk.wikipedia.org/wiki/%D0%91%D0%BE%D1%80%D1%81%D1%83%D0%BA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uk.wikipedia.org/wiki/%D0%A1%D1%81%D0%B0%D0%B2%D1%86%D1%96" TargetMode="External"/><Relationship Id="rId20" Type="http://schemas.openxmlformats.org/officeDocument/2006/relationships/hyperlink" Target="http://uk.wikipedia.org/wiki/%D0%93%D0%BB%D1%83%D1%85%D0%B0%D1%80" TargetMode="External"/><Relationship Id="rId29" Type="http://schemas.openxmlformats.org/officeDocument/2006/relationships/hyperlink" Target="http://uk.wikipedia.org/wiki/%D0%92%D0%BE%D0%B4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://uk.wikipedia.org/wiki/%D0%90%D1%80%D0%B5%D0%B0%D0%BB" TargetMode="External"/><Relationship Id="rId24" Type="http://schemas.openxmlformats.org/officeDocument/2006/relationships/hyperlink" Target="http://uk.wikipedia.org/wiki/%D0%AF%D0%B3%D0%BE%D0%B4%D0%B0" TargetMode="External"/><Relationship Id="rId5" Type="http://schemas.openxmlformats.org/officeDocument/2006/relationships/image" Target="../media/image2.png"/><Relationship Id="rId15" Type="http://schemas.openxmlformats.org/officeDocument/2006/relationships/hyperlink" Target="http://uk.wikipedia.org/wiki/%D0%9F%D0%BE%D0%BB%D1%96%D0%B2%D0%BA%D0%B0" TargetMode="External"/><Relationship Id="rId23" Type="http://schemas.openxmlformats.org/officeDocument/2006/relationships/hyperlink" Target="http://uk.wikipedia.org/wiki/%D0%9F%D0%BB%D1%96%D0%B4" TargetMode="External"/><Relationship Id="rId28" Type="http://schemas.openxmlformats.org/officeDocument/2006/relationships/hyperlink" Target="http://uk.wikipedia.org/wiki/%D2%90%D1%80%D1%83%D0%BD%D1%82" TargetMode="External"/><Relationship Id="rId10" Type="http://schemas.openxmlformats.org/officeDocument/2006/relationships/hyperlink" Target="http://uk.wikipedia.org/wiki/%D0%9A%D1%96%D0%BB%D0%BE%D0%B3%D1%80%D0%B0%D0%BC" TargetMode="External"/><Relationship Id="rId19" Type="http://schemas.openxmlformats.org/officeDocument/2006/relationships/hyperlink" Target="http://uk.wikipedia.org/wiki/%D0%9F%D1%82%D0%B0%D1%85%D0%B8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uk.wikipedia.org/wiki/%D0%9F%D1%81%D0%BE%D0%B2%D1%96" TargetMode="External"/><Relationship Id="rId14" Type="http://schemas.openxmlformats.org/officeDocument/2006/relationships/hyperlink" Target="http://uk.wikipedia.org/wiki/%D0%A0%D0%BE%D1%81%D0%BB%D0%B8%D0%BD%D0%B8" TargetMode="External"/><Relationship Id="rId22" Type="http://schemas.openxmlformats.org/officeDocument/2006/relationships/image" Target="../media/image7.png"/><Relationship Id="rId27" Type="http://schemas.openxmlformats.org/officeDocument/2006/relationships/hyperlink" Target="http://uk.wikipedia.org/wiki/%D0%9F%D0%B5%D1%81%D0%B5%D1%86%D1%8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8%D1%88%D0%B8%D0%BD%D1%9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://uk.wikipedia.org/wiki/%D0%95%D0%BA%D1%81%D0%BF%D0%B0%D0%BD%D1%81%D1%96%D1%8F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uk.wikipedia.org/wiki/%D0%93%D1%80%D0%B8%D0%B7%D1%83%D0%B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1%D0%B0%D0%B2%D1%86%D1%9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://uk.wikipedia.org/wiki/%D0%97%D0%B0%D1%94%D1%86%D1%8C-%D0%B1%D1%96%D0%BB%D1%8F%D0%BA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://uk.wikipedia.org/wiki/%D0%A5%D1%83%D1%82%D1%80%D0%BE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uk.wikipedia.org/wiki/%D0%97%D0%B0%D0%B9%D1%86%D0%B5%D0%BF%D0%BE%D0%B4%D1%96%D0%B1%D0%BD%D1%9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7%D0%B0%D0%BD%D0%BE%D0%B2%D1%9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hyperlink" Target="http://uk.wikipedia.org/wiki/%D0%A5%D0%B8%D0%B6%D0%B0%D0%B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://uk.wikipedia.org/wiki/%D0%9A%D1%83%D1%80%D0%BE%D0%BF%D0%BE%D0%B4%D1%96%D0%B1%D0%BD%D1%96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://uk.wikipedia.org/wiki/%D0%9D%D0%BE%D0%B2%D0%B8%D0%B9_%D0%A1%D0%B2%D1%96%D1%82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uk.wikipedia.org/wiki/%D0%97%D1%83%D0%B1%D1%87%D0%B0%D1%81%D1%82%D0%BE%D0%B4%D0%B7%D1%8C%D0%BE%D0%B1%D1%96_%D0%BA%D1%83%D1%80%D1%96%D0%BF%D0%BA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13"/>
          <p:cNvGrpSpPr>
            <a:grpSpLocks/>
          </p:cNvGrpSpPr>
          <p:nvPr/>
        </p:nvGrpSpPr>
        <p:grpSpPr bwMode="auto">
          <a:xfrm>
            <a:off x="0" y="0"/>
            <a:ext cx="8969375" cy="7191375"/>
            <a:chOff x="0" y="0"/>
            <a:chExt cx="8969375" cy="7191375"/>
          </a:xfrm>
        </p:grpSpPr>
        <p:sp>
          <p:nvSpPr>
            <p:cNvPr id="2051" name="AutoShape 2"/>
            <p:cNvSpPr>
              <a:spLocks noChangeArrowheads="1"/>
            </p:cNvSpPr>
            <p:nvPr/>
          </p:nvSpPr>
          <p:spPr bwMode="auto">
            <a:xfrm>
              <a:off x="4395788" y="395288"/>
              <a:ext cx="4573587" cy="6253162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52" name="AutoShape 28" descr="к"/>
            <p:cNvSpPr>
              <a:spLocks noChangeArrowheads="1"/>
            </p:cNvSpPr>
            <p:nvPr/>
          </p:nvSpPr>
          <p:spPr bwMode="auto">
            <a:xfrm>
              <a:off x="4371975" y="419100"/>
              <a:ext cx="4484688" cy="6213475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53" name="WordArt 61"/>
            <p:cNvSpPr>
              <a:spLocks noChangeArrowheads="1" noChangeShapeType="1" noTextEdit="1"/>
            </p:cNvSpPr>
            <p:nvPr/>
          </p:nvSpPr>
          <p:spPr bwMode="auto">
            <a:xfrm rot="207130">
              <a:off x="4989513" y="1203325"/>
              <a:ext cx="3370262" cy="224313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4620"/>
                  <a:gd name="adj2" fmla="val -1449"/>
                </a:avLst>
              </a:prstTxWarp>
            </a:bodyPr>
            <a:lstStyle/>
            <a:p>
              <a:pPr algn="ctr"/>
              <a:r>
                <a:rPr lang="ru-RU" sz="3600" b="1" kern="10" spc="720"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>
                    <a:prstShdw prst="shdw17" dist="17961" dir="2700000">
                      <a:srgbClr val="4D4D4D"/>
                    </a:prstShdw>
                  </a:effectLst>
                  <a:latin typeface="Courier New"/>
                  <a:cs typeface="Courier New"/>
                </a:rPr>
                <a:t>Проектна діяльність</a:t>
              </a:r>
            </a:p>
            <a:p>
              <a:pPr algn="ctr"/>
              <a:r>
                <a:rPr lang="ru-RU" sz="3600" b="1" kern="10" spc="720"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>
                    <a:prstShdw prst="shdw17" dist="17961" dir="2700000">
                      <a:srgbClr val="4D4D4D"/>
                    </a:prstShdw>
                  </a:effectLst>
                  <a:latin typeface="Courier New"/>
                  <a:cs typeface="Courier New"/>
                </a:rPr>
                <a:t>2 клас</a:t>
              </a:r>
            </a:p>
          </p:txBody>
        </p:sp>
        <p:grpSp>
          <p:nvGrpSpPr>
            <p:cNvPr id="2054" name="Group 62"/>
            <p:cNvGrpSpPr>
              <a:grpSpLocks/>
            </p:cNvGrpSpPr>
            <p:nvPr/>
          </p:nvGrpSpPr>
          <p:grpSpPr bwMode="auto">
            <a:xfrm>
              <a:off x="4248150" y="339725"/>
              <a:ext cx="4421188" cy="6318250"/>
              <a:chOff x="2861" y="137"/>
              <a:chExt cx="2785" cy="3980"/>
            </a:xfrm>
          </p:grpSpPr>
          <p:grpSp>
            <p:nvGrpSpPr>
              <p:cNvPr id="2059" name="Group 43"/>
              <p:cNvGrpSpPr>
                <a:grpSpLocks/>
              </p:cNvGrpSpPr>
              <p:nvPr/>
            </p:nvGrpSpPr>
            <p:grpSpPr bwMode="auto">
              <a:xfrm>
                <a:off x="2861" y="137"/>
                <a:ext cx="2785" cy="3980"/>
                <a:chOff x="1584" y="95"/>
                <a:chExt cx="3072" cy="4033"/>
              </a:xfrm>
            </p:grpSpPr>
            <p:sp>
              <p:nvSpPr>
                <p:cNvPr id="2061" name="AutoShape 44"/>
                <p:cNvSpPr>
                  <a:spLocks noChangeArrowheads="1"/>
                </p:cNvSpPr>
                <p:nvPr/>
              </p:nvSpPr>
              <p:spPr bwMode="auto">
                <a:xfrm>
                  <a:off x="1584" y="96"/>
                  <a:ext cx="3024" cy="4032"/>
                </a:xfrm>
                <a:prstGeom prst="wave">
                  <a:avLst>
                    <a:gd name="adj1" fmla="val 2685"/>
                    <a:gd name="adj2" fmla="val 0"/>
                  </a:avLst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062" name="Picture 45" descr="84-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rot="186916">
                  <a:off x="2064" y="95"/>
                  <a:ext cx="2592" cy="39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60" name="WordArt 61"/>
              <p:cNvSpPr>
                <a:spLocks noChangeArrowheads="1" noChangeShapeType="1" noTextEdit="1"/>
              </p:cNvSpPr>
              <p:nvPr/>
            </p:nvSpPr>
            <p:spPr bwMode="auto">
              <a:xfrm rot="207130">
                <a:off x="3412" y="490"/>
                <a:ext cx="2123" cy="1413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4620"/>
                    <a:gd name="adj2" fmla="val -1449"/>
                  </a:avLst>
                </a:prstTxWarp>
              </a:bodyPr>
              <a:lstStyle/>
              <a:p>
                <a:pPr algn="ctr"/>
                <a:r>
                  <a:rPr lang="ru-RU" sz="3600" b="1" kern="10" spc="720">
                    <a:ln w="31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solidFill>
                      <a:srgbClr val="92D050"/>
                    </a:solidFill>
                    <a:effectLst>
                      <a:prstShdw prst="shdw17" dist="17961" dir="2700000">
                        <a:srgbClr val="4D4D4D"/>
                      </a:prstShdw>
                    </a:effectLst>
                    <a:latin typeface="Courier New"/>
                    <a:cs typeface="Courier New"/>
                  </a:rPr>
                  <a:t>Тваринний світ</a:t>
                </a:r>
              </a:p>
              <a:p>
                <a:pPr algn="ctr"/>
                <a:r>
                  <a:rPr lang="ru-RU" sz="3600" b="1" kern="10" spc="720">
                    <a:ln w="31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solidFill>
                      <a:srgbClr val="92D050"/>
                    </a:solidFill>
                    <a:effectLst>
                      <a:prstShdw prst="shdw17" dist="17961" dir="2700000">
                        <a:srgbClr val="4D4D4D"/>
                      </a:prstShdw>
                    </a:effectLst>
                    <a:latin typeface="Courier New"/>
                    <a:cs typeface="Courier New"/>
                  </a:rPr>
                  <a:t>Донецької області</a:t>
                </a:r>
              </a:p>
            </p:txBody>
          </p:sp>
        </p:grpSp>
        <p:grpSp>
          <p:nvGrpSpPr>
            <p:cNvPr id="2055" name="Group 27"/>
            <p:cNvGrpSpPr>
              <a:grpSpLocks/>
            </p:cNvGrpSpPr>
            <p:nvPr/>
          </p:nvGrpSpPr>
          <p:grpSpPr bwMode="auto">
            <a:xfrm>
              <a:off x="0" y="0"/>
              <a:ext cx="4259263" cy="7191375"/>
              <a:chOff x="111" y="0"/>
              <a:chExt cx="2683" cy="4530"/>
            </a:xfrm>
          </p:grpSpPr>
          <p:pic>
            <p:nvPicPr>
              <p:cNvPr id="2057" name="Picture 28" descr="Обложка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1" y="0"/>
                <a:ext cx="2683" cy="4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 rot="-128195">
                <a:off x="111" y="3357"/>
                <a:ext cx="2423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sz="2400" b="1">
                  <a:solidFill>
                    <a:schemeClr val="tx2"/>
                  </a:solidFill>
                  <a:latin typeface="Courier New" pitchFamily="49" charset="0"/>
                </a:endParaRPr>
              </a:p>
            </p:txBody>
          </p:sp>
        </p:grpSp>
        <p:pic>
          <p:nvPicPr>
            <p:cNvPr id="2056" name="Picture 21" descr="скрепки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1425" y="336550"/>
              <a:ext cx="962025" cy="596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7"/>
          <p:cNvGrpSpPr>
            <a:grpSpLocks/>
          </p:cNvGrpSpPr>
          <p:nvPr/>
        </p:nvGrpSpPr>
        <p:grpSpPr bwMode="auto">
          <a:xfrm>
            <a:off x="0" y="-287338"/>
            <a:ext cx="9105900" cy="7521576"/>
            <a:chOff x="0" y="-287338"/>
            <a:chExt cx="9105900" cy="7521576"/>
          </a:xfrm>
        </p:grpSpPr>
        <p:sp>
          <p:nvSpPr>
            <p:cNvPr id="3075" name="AutoShape 2"/>
            <p:cNvSpPr>
              <a:spLocks noChangeArrowheads="1"/>
            </p:cNvSpPr>
            <p:nvPr/>
          </p:nvSpPr>
          <p:spPr bwMode="auto">
            <a:xfrm>
              <a:off x="4532313" y="176213"/>
              <a:ext cx="4573587" cy="6648450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3076" name="Group 27"/>
            <p:cNvGrpSpPr>
              <a:grpSpLocks/>
            </p:cNvGrpSpPr>
            <p:nvPr/>
          </p:nvGrpSpPr>
          <p:grpSpPr bwMode="auto">
            <a:xfrm>
              <a:off x="0" y="-287338"/>
              <a:ext cx="4403725" cy="7521576"/>
              <a:chOff x="111" y="-107"/>
              <a:chExt cx="2774" cy="4427"/>
            </a:xfrm>
          </p:grpSpPr>
          <p:pic>
            <p:nvPicPr>
              <p:cNvPr id="3089" name="Picture 28" descr="Обложк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2" y="-107"/>
                <a:ext cx="2683" cy="4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 rot="-128195">
                <a:off x="111" y="3357"/>
                <a:ext cx="2423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sz="2400" b="1">
                  <a:solidFill>
                    <a:schemeClr val="tx2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3077" name="Group 22"/>
            <p:cNvGrpSpPr>
              <a:grpSpLocks/>
            </p:cNvGrpSpPr>
            <p:nvPr/>
          </p:nvGrpSpPr>
          <p:grpSpPr bwMode="auto">
            <a:xfrm>
              <a:off x="212725" y="341313"/>
              <a:ext cx="4292600" cy="6240462"/>
              <a:chOff x="228" y="225"/>
              <a:chExt cx="2597" cy="3810"/>
            </a:xfrm>
          </p:grpSpPr>
          <p:sp>
            <p:nvSpPr>
              <p:cNvPr id="3087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88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sp>
          <p:nvSpPr>
            <p:cNvPr id="3078" name="AutoShape 28" descr="к"/>
            <p:cNvSpPr>
              <a:spLocks noChangeArrowheads="1"/>
            </p:cNvSpPr>
            <p:nvPr/>
          </p:nvSpPr>
          <p:spPr bwMode="auto">
            <a:xfrm>
              <a:off x="4535488" y="327025"/>
              <a:ext cx="4441825" cy="6257925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079" name="AutoShape 28" descr="к"/>
            <p:cNvSpPr>
              <a:spLocks noChangeArrowheads="1"/>
            </p:cNvSpPr>
            <p:nvPr/>
          </p:nvSpPr>
          <p:spPr bwMode="auto">
            <a:xfrm>
              <a:off x="4535488" y="409575"/>
              <a:ext cx="4441825" cy="6256338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3080" name="Group 22"/>
            <p:cNvGrpSpPr>
              <a:grpSpLocks/>
            </p:cNvGrpSpPr>
            <p:nvPr/>
          </p:nvGrpSpPr>
          <p:grpSpPr bwMode="auto">
            <a:xfrm>
              <a:off x="145456" y="357718"/>
              <a:ext cx="4327311" cy="6240463"/>
              <a:chOff x="316" y="267"/>
              <a:chExt cx="2618" cy="3810"/>
            </a:xfrm>
          </p:grpSpPr>
          <p:sp>
            <p:nvSpPr>
              <p:cNvPr id="3085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337" y="267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86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pic>
          <p:nvPicPr>
            <p:cNvPr id="3081" name="Picture 21" descr="скрепк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013" y="446088"/>
              <a:ext cx="962025" cy="596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2" name="Group 13"/>
            <p:cNvGrpSpPr>
              <a:grpSpLocks/>
            </p:cNvGrpSpPr>
            <p:nvPr/>
          </p:nvGrpSpPr>
          <p:grpSpPr bwMode="auto">
            <a:xfrm>
              <a:off x="5018088" y="1085850"/>
              <a:ext cx="3756025" cy="2786063"/>
              <a:chOff x="3230" y="430"/>
              <a:chExt cx="2366" cy="1755"/>
            </a:xfrm>
          </p:grpSpPr>
          <p:sp>
            <p:nvSpPr>
              <p:cNvPr id="3083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5" y="430"/>
                <a:ext cx="2175" cy="416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13005"/>
                    <a:gd name="adj2" fmla="val 0"/>
                  </a:avLst>
                </a:prstTxWarp>
              </a:bodyPr>
              <a:lstStyle/>
              <a:p>
                <a:pPr algn="dist"/>
                <a:r>
                  <a:rPr lang="ru-RU" sz="3200" b="1" kern="10" spc="640"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  <a:effectLst>
                      <a:prstShdw prst="shdw17" dist="17961" dir="2700000">
                        <a:srgbClr val="000000"/>
                      </a:prstShdw>
                    </a:effectLst>
                    <a:latin typeface="Courier New"/>
                    <a:cs typeface="Courier New"/>
                  </a:rPr>
                  <a:t>Зміст</a:t>
                </a:r>
              </a:p>
            </p:txBody>
          </p:sp>
          <p:sp>
            <p:nvSpPr>
              <p:cNvPr id="3084" name="Text Box 15"/>
              <p:cNvSpPr txBox="1">
                <a:spLocks noChangeArrowheads="1"/>
              </p:cNvSpPr>
              <p:nvPr/>
            </p:nvSpPr>
            <p:spPr bwMode="auto">
              <a:xfrm>
                <a:off x="3230" y="1002"/>
                <a:ext cx="2366" cy="1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indent="357188">
                  <a:lnSpc>
                    <a:spcPct val="90000"/>
                  </a:lnSpc>
                  <a:buClr>
                    <a:srgbClr val="993300"/>
                  </a:buClr>
                  <a:buFont typeface="Wingdings" pitchFamily="2" charset="2"/>
                  <a:buChar char="ü"/>
                </a:pPr>
                <a:r>
                  <a:rPr lang="ru-RU" sz="3200" b="1" dirty="0" err="1">
                    <a:latin typeface="Courier New" pitchFamily="49" charset="0"/>
                  </a:rPr>
                  <a:t>Розділ</a:t>
                </a:r>
                <a:r>
                  <a:rPr lang="ru-RU" sz="3200" b="1" dirty="0">
                    <a:latin typeface="Courier New" pitchFamily="49" charset="0"/>
                  </a:rPr>
                  <a:t> 1 </a:t>
                </a:r>
                <a:r>
                  <a:rPr lang="ru-RU" sz="3200" b="1" dirty="0" err="1">
                    <a:latin typeface="Courier New" pitchFamily="49" charset="0"/>
                  </a:rPr>
                  <a:t>Науковістатті</a:t>
                </a:r>
                <a:r>
                  <a:rPr lang="ru-RU" sz="3200" b="1" dirty="0">
                    <a:latin typeface="Courier New" pitchFamily="49" charset="0"/>
                  </a:rPr>
                  <a:t> про </a:t>
                </a:r>
                <a:r>
                  <a:rPr lang="ru-RU" sz="3200" b="1" dirty="0" err="1">
                    <a:latin typeface="Courier New" pitchFamily="49" charset="0"/>
                  </a:rPr>
                  <a:t>тварин</a:t>
                </a:r>
                <a:endParaRPr lang="ru-RU" sz="3200" b="1" dirty="0">
                  <a:latin typeface="Courier New" pitchFamily="49" charset="0"/>
                </a:endParaRPr>
              </a:p>
              <a:p>
                <a:pPr indent="357188">
                  <a:lnSpc>
                    <a:spcPct val="90000"/>
                  </a:lnSpc>
                  <a:buClr>
                    <a:srgbClr val="993300"/>
                  </a:buClr>
                  <a:buFont typeface="Wingdings" pitchFamily="2" charset="2"/>
                  <a:buChar char="ü"/>
                </a:pPr>
                <a:endParaRPr lang="ru-RU" sz="3200" b="1" dirty="0">
                  <a:latin typeface="Courier New" pitchFamily="49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306291" y="4461164"/>
            <a:ext cx="328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Підготували:</a:t>
            </a:r>
          </a:p>
          <a:p>
            <a:r>
              <a:rPr lang="uk-UA" dirty="0" smtClean="0"/>
              <a:t>Давиденко Діана</a:t>
            </a:r>
          </a:p>
          <a:p>
            <a:r>
              <a:rPr lang="uk-UA" dirty="0" smtClean="0"/>
              <a:t>Марченко Ольга</a:t>
            </a:r>
          </a:p>
          <a:p>
            <a:r>
              <a:rPr lang="uk-UA" dirty="0" smtClean="0"/>
              <a:t>Марченко Юлія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7"/>
          <p:cNvGrpSpPr>
            <a:grpSpLocks/>
          </p:cNvGrpSpPr>
          <p:nvPr/>
        </p:nvGrpSpPr>
        <p:grpSpPr bwMode="auto">
          <a:xfrm>
            <a:off x="0" y="-287338"/>
            <a:ext cx="9105900" cy="7521576"/>
            <a:chOff x="0" y="-287338"/>
            <a:chExt cx="9105900" cy="7521576"/>
          </a:xfrm>
        </p:grpSpPr>
        <p:sp>
          <p:nvSpPr>
            <p:cNvPr id="4102" name="AutoShape 2"/>
            <p:cNvSpPr>
              <a:spLocks noChangeArrowheads="1"/>
            </p:cNvSpPr>
            <p:nvPr/>
          </p:nvSpPr>
          <p:spPr bwMode="auto">
            <a:xfrm>
              <a:off x="4532313" y="176213"/>
              <a:ext cx="4573587" cy="6648450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4103" name="Group 27"/>
            <p:cNvGrpSpPr>
              <a:grpSpLocks/>
            </p:cNvGrpSpPr>
            <p:nvPr/>
          </p:nvGrpSpPr>
          <p:grpSpPr bwMode="auto">
            <a:xfrm>
              <a:off x="0" y="-287338"/>
              <a:ext cx="4403725" cy="7521576"/>
              <a:chOff x="111" y="-107"/>
              <a:chExt cx="2774" cy="4427"/>
            </a:xfrm>
          </p:grpSpPr>
          <p:pic>
            <p:nvPicPr>
              <p:cNvPr id="4116" name="Picture 28" descr="Обложк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2" y="-107"/>
                <a:ext cx="2683" cy="4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 rot="-128195">
                <a:off x="111" y="3357"/>
                <a:ext cx="2423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sz="2400" b="1">
                  <a:solidFill>
                    <a:schemeClr val="tx2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4104" name="Group 22"/>
            <p:cNvGrpSpPr>
              <a:grpSpLocks/>
            </p:cNvGrpSpPr>
            <p:nvPr/>
          </p:nvGrpSpPr>
          <p:grpSpPr bwMode="auto">
            <a:xfrm>
              <a:off x="212725" y="341313"/>
              <a:ext cx="4292600" cy="6240462"/>
              <a:chOff x="228" y="225"/>
              <a:chExt cx="2597" cy="3810"/>
            </a:xfrm>
          </p:grpSpPr>
          <p:sp>
            <p:nvSpPr>
              <p:cNvPr id="4114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4115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sp>
          <p:nvSpPr>
            <p:cNvPr id="4105" name="AutoShape 28" descr="к"/>
            <p:cNvSpPr>
              <a:spLocks noChangeArrowheads="1"/>
            </p:cNvSpPr>
            <p:nvPr/>
          </p:nvSpPr>
          <p:spPr bwMode="auto">
            <a:xfrm>
              <a:off x="4535488" y="327025"/>
              <a:ext cx="4441825" cy="6257925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6" name="AutoShape 28" descr="к"/>
            <p:cNvSpPr>
              <a:spLocks noChangeArrowheads="1"/>
            </p:cNvSpPr>
            <p:nvPr/>
          </p:nvSpPr>
          <p:spPr bwMode="auto">
            <a:xfrm>
              <a:off x="4535488" y="409575"/>
              <a:ext cx="4441825" cy="6256338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4107" name="Group 22"/>
            <p:cNvGrpSpPr>
              <a:grpSpLocks/>
            </p:cNvGrpSpPr>
            <p:nvPr/>
          </p:nvGrpSpPr>
          <p:grpSpPr bwMode="auto">
            <a:xfrm>
              <a:off x="0" y="288925"/>
              <a:ext cx="4292600" cy="6240463"/>
              <a:chOff x="228" y="225"/>
              <a:chExt cx="2597" cy="3810"/>
            </a:xfrm>
          </p:grpSpPr>
          <p:sp>
            <p:nvSpPr>
              <p:cNvPr id="4112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4113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pic>
          <p:nvPicPr>
            <p:cNvPr id="4108" name="Picture 21" descr="скрепк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013" y="446088"/>
              <a:ext cx="962025" cy="596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211138" y="758825"/>
              <a:ext cx="8347075" cy="4708525"/>
              <a:chOff x="202" y="224"/>
              <a:chExt cx="5258" cy="2966"/>
            </a:xfrm>
          </p:grpSpPr>
          <p:sp>
            <p:nvSpPr>
              <p:cNvPr id="4110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5" y="430"/>
                <a:ext cx="2175" cy="416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13005"/>
                    <a:gd name="adj2" fmla="val 0"/>
                  </a:avLst>
                </a:prstTxWarp>
              </a:bodyPr>
              <a:lstStyle/>
              <a:p>
                <a:pPr algn="dist"/>
                <a:endParaRPr lang="ru-RU" sz="3200" b="1" kern="10" spc="64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3"/>
                    <a:srcRect/>
                    <a:tile tx="0" ty="0" sx="100000" sy="100000" flip="none" algn="tl"/>
                  </a:blipFill>
                  <a:effectLst>
                    <a:prstShdw prst="shdw17" dist="17961" dir="2700000">
                      <a:srgbClr val="000000"/>
                    </a:prstShdw>
                  </a:effectLst>
                  <a:latin typeface="Courier New"/>
                  <a:cs typeface="Courier New"/>
                </a:endParaRPr>
              </a:p>
            </p:txBody>
          </p:sp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>
                <a:off x="202" y="224"/>
                <a:ext cx="2428" cy="2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sz="1000" b="1"/>
                  <a:t>Лисиця звичайна</a:t>
                </a:r>
                <a:r>
                  <a:rPr lang="uk-UA" sz="1000"/>
                  <a:t> або </a:t>
                </a:r>
                <a:r>
                  <a:rPr lang="uk-UA" sz="1000" b="1"/>
                  <a:t>руда</a:t>
                </a:r>
                <a:r>
                  <a:rPr lang="uk-UA" sz="1000"/>
                  <a:t> (</a:t>
                </a:r>
                <a:r>
                  <a:rPr lang="ru-RU" sz="1000" i="1"/>
                  <a:t>Vulpes vulpes</a:t>
                </a:r>
                <a:r>
                  <a:rPr lang="uk-UA" sz="1000"/>
                  <a:t>, </a:t>
                </a:r>
                <a:r>
                  <a:rPr lang="ru-RU" sz="1000"/>
                  <a:t>syn</a:t>
                </a:r>
                <a:r>
                  <a:rPr lang="uk-UA" sz="1000"/>
                  <a:t>. </a:t>
                </a:r>
                <a:r>
                  <a:rPr lang="ru-RU" sz="1000" i="1"/>
                  <a:t>Vulpes fulva</a:t>
                </a:r>
                <a:r>
                  <a:rPr lang="uk-UA" sz="1000"/>
                  <a:t>) </a:t>
                </a:r>
                <a:r>
                  <a:rPr lang="ru-RU" sz="1000"/>
                  <a:t> </a:t>
                </a:r>
                <a:r>
                  <a:rPr lang="uk-UA" sz="1000"/>
                  <a:t>— найбільш розповсюджений та широко відомий </a:t>
                </a:r>
                <a:r>
                  <a:rPr lang="uk-UA" sz="1000">
                    <a:hlinkClick r:id="rId7" tooltip="Вид"/>
                  </a:rPr>
                  <a:t>вид</a:t>
                </a:r>
                <a:r>
                  <a:rPr lang="uk-UA" sz="1000"/>
                  <a:t> роду </a:t>
                </a:r>
                <a:r>
                  <a:rPr lang="uk-UA" sz="1000">
                    <a:hlinkClick r:id="rId8" tooltip="Лисиця"/>
                  </a:rPr>
                  <a:t>лисиць</a:t>
                </a:r>
                <a:r>
                  <a:rPr lang="uk-UA" sz="1000"/>
                  <a:t> (</a:t>
                </a:r>
                <a:r>
                  <a:rPr lang="ru-RU" sz="1000" i="1"/>
                  <a:t>Vulpes</a:t>
                </a:r>
                <a:r>
                  <a:rPr lang="uk-UA" sz="1000"/>
                  <a:t>) родини </a:t>
                </a:r>
                <a:r>
                  <a:rPr lang="uk-UA" sz="1000">
                    <a:hlinkClick r:id="rId9" tooltip="Псові"/>
                  </a:rPr>
                  <a:t>Псові</a:t>
                </a:r>
                <a:r>
                  <a:rPr lang="uk-UA" sz="1000"/>
                  <a:t> (</a:t>
                </a:r>
                <a:r>
                  <a:rPr lang="ru-RU" sz="1000"/>
                  <a:t>Canidae</a:t>
                </a:r>
                <a:r>
                  <a:rPr lang="uk-UA" sz="1000"/>
                  <a:t>). </a:t>
                </a:r>
                <a:r>
                  <a:rPr lang="ru-RU" sz="1000"/>
                  <a:t>Вона також є найбільшим видом роду: довжина тіла 60-90 см, хвоста — 40-60 см, маса 6-11 </a:t>
                </a:r>
                <a:r>
                  <a:rPr lang="ru-RU" sz="1000">
                    <a:hlinkClick r:id="rId10" tooltip="Кілограм"/>
                  </a:rPr>
                  <a:t>кг</a:t>
                </a:r>
                <a:r>
                  <a:rPr lang="ru-RU" sz="1000"/>
                  <a:t>. У більшості випадків забарвлення спини яскраво-руде, часто з неясним темним візерунком, черево біле, іноді чорне. Забарвлення у тварин з південних районів </a:t>
                </a:r>
                <a:r>
                  <a:rPr lang="ru-RU" sz="1000">
                    <a:hlinkClick r:id="rId11" tooltip="Ареал"/>
                  </a:rPr>
                  <a:t>ареалу</a:t>
                </a:r>
                <a:r>
                  <a:rPr lang="ru-RU" sz="1000"/>
                  <a:t> більш тьмяне. Поряд з типово забарвленими «вогнівками» зустрічаються особини з більш темним хутром: сиводушки, хрестовки, чорно-бурі. Зрідка в природі зустрічаються </a:t>
                </a:r>
                <a:r>
                  <a:rPr lang="ru-RU" sz="1000">
                    <a:hlinkClick r:id="rId12" tooltip="Альбінізм"/>
                  </a:rPr>
                  <a:t>альбіноси</a:t>
                </a:r>
                <a:r>
                  <a:rPr lang="ru-RU" sz="1000"/>
                  <a:t>.</a:t>
                </a:r>
              </a:p>
              <a:p>
                <a:r>
                  <a:rPr lang="ru-RU" sz="1000"/>
                  <a:t>Лисиця, хоч і належить до типових хижаків, харчується дуже різноманітними кормами. Серед їжі, що вона вживає, виявлено більше 400 видів одних тільки </a:t>
                </a:r>
                <a:r>
                  <a:rPr lang="ru-RU" sz="1000">
                    <a:hlinkClick r:id="rId13" tooltip="Тварини"/>
                  </a:rPr>
                  <a:t>тварин</a:t>
                </a:r>
                <a:r>
                  <a:rPr lang="ru-RU" sz="1000"/>
                  <a:t>, не рахуючи кількох десятків видів </a:t>
                </a:r>
                <a:r>
                  <a:rPr lang="ru-RU" sz="1000">
                    <a:hlinkClick r:id="rId14" tooltip="Рослини"/>
                  </a:rPr>
                  <a:t>рослин</a:t>
                </a:r>
                <a:r>
                  <a:rPr lang="ru-RU" sz="1000"/>
                  <a:t>. Повсюдно основу її харчування складають дрібні гризуни, головним чином </a:t>
                </a:r>
                <a:r>
                  <a:rPr lang="ru-RU" sz="1000">
                    <a:hlinkClick r:id="rId15" tooltip="Полівка"/>
                  </a:rPr>
                  <a:t>полівки</a:t>
                </a:r>
                <a:r>
                  <a:rPr lang="ru-RU" sz="1000"/>
                  <a:t>. Можна сказати, що від їхнього достатку та досяжності в значній мірі залежить стан популяції цього хижака. Більш крупні </a:t>
                </a:r>
                <a:r>
                  <a:rPr lang="ru-RU" sz="1000">
                    <a:hlinkClick r:id="rId16" tooltip="Ссавці"/>
                  </a:rPr>
                  <a:t>ссавці</a:t>
                </a:r>
                <a:r>
                  <a:rPr lang="ru-RU" sz="1000"/>
                  <a:t>, зокрема </a:t>
                </a:r>
                <a:r>
                  <a:rPr lang="ru-RU" sz="1000">
                    <a:hlinkClick r:id="rId17" tooltip="Заєць"/>
                  </a:rPr>
                  <a:t>зайці</a:t>
                </a:r>
                <a:r>
                  <a:rPr lang="ru-RU" sz="1000"/>
                  <a:t>, відіграють в харчуванні набагато меншу роль, хоча в деяких випадках лисиці їх цілеспрямовано ловлять, особливо зайчат, а під час заячого мору можуть поїдати трупи. Іноді великі лисиці можуть нападати на телят </a:t>
                </a:r>
                <a:r>
                  <a:rPr lang="ru-RU" sz="1000">
                    <a:hlinkClick r:id="rId18" tooltip="Сарна"/>
                  </a:rPr>
                  <a:t>сарни</a:t>
                </a:r>
                <a:r>
                  <a:rPr lang="ru-RU" sz="1000"/>
                  <a:t>. </a:t>
                </a:r>
                <a:r>
                  <a:rPr lang="ru-RU" sz="1000">
                    <a:hlinkClick r:id="rId19" tooltip="Птахи"/>
                  </a:rPr>
                  <a:t>Птахи</a:t>
                </a:r>
                <a:r>
                  <a:rPr lang="ru-RU" sz="1000"/>
                  <a:t> в харчуванні лисиці не такі важливі, як гризуни, хоча цей хижак ніколи не впустить випадку піймати птаха, що опинився на землі (починаючи від найдрібніших і до найбільш крупних, наприклад гусей та </a:t>
                </a:r>
                <a:r>
                  <a:rPr lang="ru-RU" sz="1000">
                    <a:hlinkClick r:id="rId20" tooltip="Глухар"/>
                  </a:rPr>
                  <a:t>глухарів</a:t>
                </a:r>
                <a:r>
                  <a:rPr lang="ru-RU" sz="1000"/>
                  <a:t>), а також знищити кладку </a:t>
                </a:r>
                <a:r>
                  <a:rPr lang="ru-RU" sz="1000">
                    <a:hlinkClick r:id="rId21" tooltip="Пташине яйце"/>
                  </a:rPr>
                  <a:t>яєць</a:t>
                </a:r>
                <a:r>
                  <a:rPr lang="ru-RU" sz="1000"/>
                  <a:t> або нелітаючих пташенят. Також лисиця може красти свійських птахів, але, згідно зі спостереженнями зоологів, робить це набагато рідше, ніж прийнято вважати.</a:t>
                </a:r>
              </a:p>
            </p:txBody>
          </p:sp>
        </p:grpSp>
      </p:grp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81588" y="803275"/>
            <a:ext cx="30194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22"/>
          <p:cNvSpPr>
            <a:spLocks noChangeArrowheads="1"/>
          </p:cNvSpPr>
          <p:nvPr/>
        </p:nvSpPr>
        <p:spPr bwMode="auto">
          <a:xfrm>
            <a:off x="5054600" y="2919413"/>
            <a:ext cx="34845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Рослинні корми — </a:t>
            </a:r>
            <a:r>
              <a:rPr lang="ru-RU" sz="1000">
                <a:hlinkClick r:id="rId23" tooltip="Плід"/>
              </a:rPr>
              <a:t>плоди</a:t>
            </a:r>
            <a:r>
              <a:rPr lang="ru-RU" sz="1000"/>
              <a:t>, фрукти, </a:t>
            </a:r>
            <a:r>
              <a:rPr lang="ru-RU" sz="1000">
                <a:hlinkClick r:id="rId24" tooltip="Ягода"/>
              </a:rPr>
              <a:t>ягоди</a:t>
            </a:r>
            <a:r>
              <a:rPr lang="ru-RU" sz="1000"/>
              <a:t>, рідше вегетативні частини рослин — входять до складу харчування лисиць майже всюди, але найбільше на півдні ареалу; втім, ніде вони не відіграють основної ролі в харчуванні виду.</a:t>
            </a:r>
          </a:p>
          <a:p>
            <a:r>
              <a:rPr lang="ru-RU" sz="1000"/>
              <a:t>Індивідуальна ділянка, яку займає пара або сім'я лисиць, має забезпечувати їх не тільки достатньою кількістю корму, але й придатними для влаштування нір місцями. Лисиці риють їх самі, або (що трапляється часто) займають нори </a:t>
            </a:r>
            <a:r>
              <a:rPr lang="ru-RU" sz="1000">
                <a:hlinkClick r:id="rId25" tooltip="Борсук"/>
              </a:rPr>
              <a:t>борсуків</a:t>
            </a:r>
            <a:r>
              <a:rPr lang="ru-RU" sz="1000"/>
              <a:t>, </a:t>
            </a:r>
            <a:r>
              <a:rPr lang="ru-RU" sz="1000">
                <a:hlinkClick r:id="rId26" tooltip="Сурок"/>
              </a:rPr>
              <a:t>сурків</a:t>
            </a:r>
            <a:r>
              <a:rPr lang="ru-RU" sz="1000"/>
              <a:t>, </a:t>
            </a:r>
            <a:r>
              <a:rPr lang="ru-RU" sz="1000">
                <a:hlinkClick r:id="rId27" tooltip="Песець"/>
              </a:rPr>
              <a:t>песців</a:t>
            </a:r>
            <a:r>
              <a:rPr lang="ru-RU" sz="1000"/>
              <a:t> та інших риючих тварин, пристосовуючи їх до своїх потреб.</a:t>
            </a:r>
          </a:p>
          <a:p>
            <a:r>
              <a:rPr lang="ru-RU" sz="1000"/>
              <a:t>Найчастіше лисиці оселяються на схилах ярів та пагорбів, вибираючи ділянки з добре дренованим піщаним </a:t>
            </a:r>
            <a:r>
              <a:rPr lang="ru-RU" sz="1000">
                <a:hlinkClick r:id="rId28" tooltip="Ґрунт"/>
              </a:rPr>
              <a:t>ґрунтом</a:t>
            </a:r>
            <a:r>
              <a:rPr lang="ru-RU" sz="1000"/>
              <a:t>, захищені від залиття дощовими, ґрунтовими та талими </a:t>
            </a:r>
            <a:r>
              <a:rPr lang="ru-RU" sz="1000">
                <a:hlinkClick r:id="rId29" tooltip="Вода"/>
              </a:rPr>
              <a:t>водами</a:t>
            </a:r>
            <a:r>
              <a:rPr lang="ru-RU" sz="1000"/>
              <a:t>. Навіть якщо нора викопана самостійно, не кажучи вже про борсучі, песцеві і т. ін., вона звичайно має кілька вхідних отворів, що ведуть через більш або менш довгі тунелі в гніздову камеру. Інколи лисиці використовують природні сховища — печери, розщілини скель, дупла в товстих деревах, що впали.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7"/>
          <p:cNvGrpSpPr>
            <a:grpSpLocks/>
          </p:cNvGrpSpPr>
          <p:nvPr/>
        </p:nvGrpSpPr>
        <p:grpSpPr bwMode="auto">
          <a:xfrm>
            <a:off x="0" y="-287338"/>
            <a:ext cx="9105900" cy="7521576"/>
            <a:chOff x="0" y="-287338"/>
            <a:chExt cx="9105900" cy="7521576"/>
          </a:xfrm>
        </p:grpSpPr>
        <p:sp>
          <p:nvSpPr>
            <p:cNvPr id="5126" name="AutoShape 2"/>
            <p:cNvSpPr>
              <a:spLocks noChangeArrowheads="1"/>
            </p:cNvSpPr>
            <p:nvPr/>
          </p:nvSpPr>
          <p:spPr bwMode="auto">
            <a:xfrm>
              <a:off x="4532313" y="176213"/>
              <a:ext cx="4573587" cy="6648450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5127" name="Group 27"/>
            <p:cNvGrpSpPr>
              <a:grpSpLocks/>
            </p:cNvGrpSpPr>
            <p:nvPr/>
          </p:nvGrpSpPr>
          <p:grpSpPr bwMode="auto">
            <a:xfrm>
              <a:off x="0" y="-287338"/>
              <a:ext cx="4403725" cy="7521576"/>
              <a:chOff x="111" y="-107"/>
              <a:chExt cx="2774" cy="4427"/>
            </a:xfrm>
          </p:grpSpPr>
          <p:pic>
            <p:nvPicPr>
              <p:cNvPr id="5137" name="Picture 28" descr="Обложк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2" y="-107"/>
                <a:ext cx="2683" cy="4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 rot="-128195">
                <a:off x="111" y="3357"/>
                <a:ext cx="2423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sz="2400" b="1">
                  <a:solidFill>
                    <a:schemeClr val="tx2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5128" name="Group 22"/>
            <p:cNvGrpSpPr>
              <a:grpSpLocks/>
            </p:cNvGrpSpPr>
            <p:nvPr/>
          </p:nvGrpSpPr>
          <p:grpSpPr bwMode="auto">
            <a:xfrm>
              <a:off x="212725" y="341313"/>
              <a:ext cx="4292600" cy="6240462"/>
              <a:chOff x="228" y="225"/>
              <a:chExt cx="2597" cy="3810"/>
            </a:xfrm>
          </p:grpSpPr>
          <p:sp>
            <p:nvSpPr>
              <p:cNvPr id="5135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36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sp>
          <p:nvSpPr>
            <p:cNvPr id="5129" name="AutoShape 28" descr="к"/>
            <p:cNvSpPr>
              <a:spLocks noChangeArrowheads="1"/>
            </p:cNvSpPr>
            <p:nvPr/>
          </p:nvSpPr>
          <p:spPr bwMode="auto">
            <a:xfrm>
              <a:off x="4535488" y="327025"/>
              <a:ext cx="4441825" cy="6257925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30" name="AutoShape 28" descr="к"/>
            <p:cNvSpPr>
              <a:spLocks noChangeArrowheads="1"/>
            </p:cNvSpPr>
            <p:nvPr/>
          </p:nvSpPr>
          <p:spPr bwMode="auto">
            <a:xfrm>
              <a:off x="4535488" y="409575"/>
              <a:ext cx="4441825" cy="6256338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5131" name="Group 22"/>
            <p:cNvGrpSpPr>
              <a:grpSpLocks/>
            </p:cNvGrpSpPr>
            <p:nvPr/>
          </p:nvGrpSpPr>
          <p:grpSpPr bwMode="auto">
            <a:xfrm>
              <a:off x="0" y="288925"/>
              <a:ext cx="4292600" cy="6240463"/>
              <a:chOff x="228" y="225"/>
              <a:chExt cx="2597" cy="3810"/>
            </a:xfrm>
          </p:grpSpPr>
          <p:sp>
            <p:nvSpPr>
              <p:cNvPr id="5133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34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pic>
          <p:nvPicPr>
            <p:cNvPr id="5132" name="Picture 21" descr="скрепк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013" y="446088"/>
              <a:ext cx="962025" cy="596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700" y="1284288"/>
            <a:ext cx="2533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45075" y="815975"/>
            <a:ext cx="3678238" cy="54483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uk-UA" sz="1200" b="1" i="1">
                <a:latin typeface="Times New Roman" pitchFamily="18" charset="0"/>
                <a:cs typeface="Times New Roman" pitchFamily="18" charset="0"/>
              </a:rPr>
              <a:t>Ми́ша паси́ста, або жи́тник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Apodemus</a:t>
            </a:r>
            <a:r>
              <a:rPr lang="uk-UA" sz="1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agrarius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Pallas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, 1771)) - вид роду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Apodemus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Kaup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, 1829 (миша-житник), ссавець з родини </a:t>
            </a:r>
            <a:r>
              <a:rPr lang="uk-UA" sz="1200">
                <a:latin typeface="Times New Roman" pitchFamily="18" charset="0"/>
                <a:cs typeface="Times New Roman" pitchFamily="18" charset="0"/>
                <a:hlinkClick r:id="rId8" tooltip="Мишині"/>
              </a:rPr>
              <a:t>мишиних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Muridae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) ряду мишоподібних (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Rodentia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seu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Murifurmes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) надряду </a:t>
            </a:r>
            <a:r>
              <a:rPr lang="uk-UA" sz="1200">
                <a:latin typeface="Times New Roman" pitchFamily="18" charset="0"/>
                <a:cs typeface="Times New Roman" pitchFamily="18" charset="0"/>
                <a:hlinkClick r:id="rId9" tooltip="Гризун"/>
              </a:rPr>
              <a:t>гризунів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Нерідко вид називають "польовою мишею" (калька з латини), проте вид ніколи не буває характерним для ланів.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cs typeface="Times New Roman" pitchFamily="18" charset="0"/>
              </a:rPr>
              <a:t>Ареал виду дуже широкий і простягається від центральної Європи до Далекого сходу. В Україні вид найбільш характерний для лісостепової смуги, але долинами великих рік проникає далеко на південь, вглиб степової дони, де нерідко формує потужні популяції в заплавах дельт великих річок (напр., на Нижньому Дунаї).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В останні 30-40 рр. відбувається </a:t>
            </a:r>
            <a:r>
              <a:rPr lang="ru-RU" sz="1200">
                <a:cs typeface="Times New Roman" pitchFamily="18" charset="0"/>
                <a:hlinkClick r:id="rId10" tooltip="Експансія"/>
              </a:rPr>
              <a:t>експансія</a:t>
            </a:r>
            <a:r>
              <a:rPr lang="ru-RU" sz="1200">
                <a:cs typeface="Times New Roman" pitchFamily="18" charset="0"/>
              </a:rPr>
              <a:t> виду на південь, зокрема завдяки штучним екокоридорам (меліоративні канали, лісосмуги, придорожні смуги), і цей вид виявляється, зокрема, в центрі Херсонщини (напр., в Асканії-Нова), на Донеччині й Луганщині (за межами річища Дінця).</a:t>
            </a:r>
          </a:p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Типовими місцями оселення виду є вологі біотопи, часто чагарникового типу і з добре розвиненим трав'яним покривом: узлісся, старі сади, береги струмків, заплави річок, плавні. Місцями в найбільш придатних вологих трав'янистих біотопах досягає буде високої чисельності, яка становить (у стандартних для обліків дрібних ссавців одиницях) до 30-60 особин / 100 пастко-діб.</a:t>
            </a:r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7"/>
          <p:cNvGrpSpPr>
            <a:grpSpLocks/>
          </p:cNvGrpSpPr>
          <p:nvPr/>
        </p:nvGrpSpPr>
        <p:grpSpPr bwMode="auto">
          <a:xfrm>
            <a:off x="0" y="-287338"/>
            <a:ext cx="9105900" cy="7521576"/>
            <a:chOff x="0" y="-287338"/>
            <a:chExt cx="9105900" cy="7521576"/>
          </a:xfrm>
        </p:grpSpPr>
        <p:sp>
          <p:nvSpPr>
            <p:cNvPr id="6150" name="AutoShape 2"/>
            <p:cNvSpPr>
              <a:spLocks noChangeArrowheads="1"/>
            </p:cNvSpPr>
            <p:nvPr/>
          </p:nvSpPr>
          <p:spPr bwMode="auto">
            <a:xfrm>
              <a:off x="4532313" y="176213"/>
              <a:ext cx="4573587" cy="6648450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6151" name="Group 27"/>
            <p:cNvGrpSpPr>
              <a:grpSpLocks/>
            </p:cNvGrpSpPr>
            <p:nvPr/>
          </p:nvGrpSpPr>
          <p:grpSpPr bwMode="auto">
            <a:xfrm>
              <a:off x="0" y="-287338"/>
              <a:ext cx="4403725" cy="7521576"/>
              <a:chOff x="111" y="-107"/>
              <a:chExt cx="2774" cy="4427"/>
            </a:xfrm>
          </p:grpSpPr>
          <p:pic>
            <p:nvPicPr>
              <p:cNvPr id="6162" name="Picture 28" descr="Обложк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2" y="-107"/>
                <a:ext cx="2683" cy="4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 rot="-128195">
                <a:off x="111" y="3357"/>
                <a:ext cx="2423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sz="2400" b="1">
                  <a:solidFill>
                    <a:schemeClr val="tx2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6152" name="Group 22"/>
            <p:cNvGrpSpPr>
              <a:grpSpLocks/>
            </p:cNvGrpSpPr>
            <p:nvPr/>
          </p:nvGrpSpPr>
          <p:grpSpPr bwMode="auto">
            <a:xfrm>
              <a:off x="212725" y="341313"/>
              <a:ext cx="4292600" cy="6240462"/>
              <a:chOff x="228" y="225"/>
              <a:chExt cx="2597" cy="3810"/>
            </a:xfrm>
          </p:grpSpPr>
          <p:sp>
            <p:nvSpPr>
              <p:cNvPr id="6160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6161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sp>
          <p:nvSpPr>
            <p:cNvPr id="6153" name="AutoShape 28" descr="к"/>
            <p:cNvSpPr>
              <a:spLocks noChangeArrowheads="1"/>
            </p:cNvSpPr>
            <p:nvPr/>
          </p:nvSpPr>
          <p:spPr bwMode="auto">
            <a:xfrm>
              <a:off x="4535488" y="327025"/>
              <a:ext cx="4441825" cy="6257925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154" name="AutoShape 28" descr="к"/>
            <p:cNvSpPr>
              <a:spLocks noChangeArrowheads="1"/>
            </p:cNvSpPr>
            <p:nvPr/>
          </p:nvSpPr>
          <p:spPr bwMode="auto">
            <a:xfrm>
              <a:off x="4535488" y="409575"/>
              <a:ext cx="4441825" cy="6256338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6155" name="Group 22"/>
            <p:cNvGrpSpPr>
              <a:grpSpLocks/>
            </p:cNvGrpSpPr>
            <p:nvPr/>
          </p:nvGrpSpPr>
          <p:grpSpPr bwMode="auto">
            <a:xfrm>
              <a:off x="0" y="288925"/>
              <a:ext cx="4292600" cy="6240463"/>
              <a:chOff x="228" y="225"/>
              <a:chExt cx="2597" cy="3810"/>
            </a:xfrm>
          </p:grpSpPr>
          <p:sp>
            <p:nvSpPr>
              <p:cNvPr id="6158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6159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pic>
          <p:nvPicPr>
            <p:cNvPr id="6156" name="Picture 21" descr="скрепк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013" y="446088"/>
              <a:ext cx="962025" cy="596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 Box 15"/>
            <p:cNvSpPr txBox="1">
              <a:spLocks noChangeArrowheads="1"/>
            </p:cNvSpPr>
            <p:nvPr/>
          </p:nvSpPr>
          <p:spPr bwMode="auto">
            <a:xfrm>
              <a:off x="5092229" y="820008"/>
              <a:ext cx="3756025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357188">
                <a:lnSpc>
                  <a:spcPct val="90000"/>
                </a:lnSpc>
                <a:buClr>
                  <a:srgbClr val="993300"/>
                </a:buClr>
              </a:pPr>
              <a:endParaRPr lang="ru-RU" sz="3200" b="1">
                <a:latin typeface="Courier New" pitchFamily="49" charset="0"/>
              </a:endParaRPr>
            </a:p>
          </p:txBody>
        </p:sp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525" y="1384300"/>
            <a:ext cx="37766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995863" y="728663"/>
            <a:ext cx="3876675" cy="54483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Заєць сірий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, або </a:t>
            </a:r>
            <a:r>
              <a:rPr lang="uk-UA" sz="1200" b="1">
                <a:latin typeface="Times New Roman" pitchFamily="18" charset="0"/>
                <a:cs typeface="Times New Roman" pitchFamily="18" charset="0"/>
              </a:rPr>
              <a:t>заєць-русак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Lepus</a:t>
            </a:r>
            <a:r>
              <a:rPr lang="uk-UA" sz="1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europaeus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200">
                <a:cs typeface="Times New Roman" pitchFamily="18" charset="0"/>
              </a:rPr>
              <a:t>—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uk-UA" sz="1200">
                <a:latin typeface="Times New Roman" pitchFamily="18" charset="0"/>
                <a:cs typeface="Times New Roman" pitchFamily="18" charset="0"/>
                <a:hlinkClick r:id="rId8" tooltip="Ссавці"/>
              </a:rPr>
              <a:t>ссавців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uk-UA" sz="1200">
                <a:latin typeface="Times New Roman" pitchFamily="18" charset="0"/>
                <a:cs typeface="Times New Roman" pitchFamily="18" charset="0"/>
                <a:hlinkClick r:id="rId9" tooltip="Зайцеподібні"/>
              </a:rPr>
              <a:t>Зайцеподібні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. Широко поширений мисливський вид в Україні.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cs typeface="Times New Roman" pitchFamily="18" charset="0"/>
              </a:rPr>
              <a:t>Довжина тіла 55-70 см, довжина клиноподібного хвоста 8-12 см, маса 4-6 кг. Задні ноги в русака набагато довші за передні, ступні вузькі і витягнуті, повністю вкриті волоссям. Вуха довгі, ланцетоподібні, пригнуті до голови, заходять дальше кінця морди; по зовнішньому краю вуха йде темна смуга.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Літом </a:t>
            </a:r>
            <a:r>
              <a:rPr lang="ru-RU" sz="1200">
                <a:cs typeface="Times New Roman" pitchFamily="18" charset="0"/>
                <a:hlinkClick r:id="rId10" tooltip="Хутро"/>
              </a:rPr>
              <a:t>хутро</a:t>
            </a:r>
            <a:r>
              <a:rPr lang="ru-RU" sz="1200">
                <a:cs typeface="Times New Roman" pitchFamily="18" charset="0"/>
              </a:rPr>
              <a:t> зайця сірого жовто-руде з боків і бурувате на спині, а на зиму воно біліє з боків, на відміну від зайця-біляка, у якого хутро взимку чисто біле, за винятком кінчиків вух. У нього вуха значно довші, ніж у біляка. Відігнуті вперед, вони заходять на кінчик носа. Хвіст також довгий, зверху чорний, знизу білий.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На пухкому снігу відбитки слідів задніх лап сягають ширини 6 см, пальці трохи розходяться в сторони. Він рідше, ніж </a:t>
            </a:r>
            <a:r>
              <a:rPr lang="ru-RU" sz="1200">
                <a:cs typeface="Times New Roman" pitchFamily="18" charset="0"/>
                <a:hlinkClick r:id="rId11" tooltip="Заєць-біляк"/>
              </a:rPr>
              <a:t>заєць-біляк</a:t>
            </a:r>
            <a:r>
              <a:rPr lang="ru-RU" sz="1200">
                <a:cs typeface="Times New Roman" pitchFamily="18" charset="0"/>
              </a:rPr>
              <a:t>, петляє і здвоює сліди, повертаючись по власному сліду назад.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Заєць сірий надає перевагу місцевості, де сільськогосподарські угіддя займають 50% і більше, а також місцям з таким мікрорельєфом, де товщина снігу не перевищує 30 см.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Заєць сірий активний цілий рік. Протягом доби - найбільше в нічний час.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Пересувається, як правило, стрибками, викидаючи вперед задні лапи далі, ніж передні.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7"/>
          <p:cNvGrpSpPr>
            <a:grpSpLocks/>
          </p:cNvGrpSpPr>
          <p:nvPr/>
        </p:nvGrpSpPr>
        <p:grpSpPr bwMode="auto">
          <a:xfrm>
            <a:off x="0" y="-287338"/>
            <a:ext cx="9105900" cy="7521576"/>
            <a:chOff x="0" y="-287338"/>
            <a:chExt cx="9105900" cy="7521576"/>
          </a:xfrm>
        </p:grpSpPr>
        <p:sp>
          <p:nvSpPr>
            <p:cNvPr id="7174" name="AutoShape 2"/>
            <p:cNvSpPr>
              <a:spLocks noChangeArrowheads="1"/>
            </p:cNvSpPr>
            <p:nvPr/>
          </p:nvSpPr>
          <p:spPr bwMode="auto">
            <a:xfrm>
              <a:off x="4532313" y="176213"/>
              <a:ext cx="4573587" cy="6648450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7175" name="Group 27"/>
            <p:cNvGrpSpPr>
              <a:grpSpLocks/>
            </p:cNvGrpSpPr>
            <p:nvPr/>
          </p:nvGrpSpPr>
          <p:grpSpPr bwMode="auto">
            <a:xfrm>
              <a:off x="0" y="-287338"/>
              <a:ext cx="4403725" cy="7521576"/>
              <a:chOff x="111" y="-107"/>
              <a:chExt cx="2774" cy="4427"/>
            </a:xfrm>
          </p:grpSpPr>
          <p:pic>
            <p:nvPicPr>
              <p:cNvPr id="7186" name="Picture 28" descr="Обложк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2" y="-107"/>
                <a:ext cx="2683" cy="4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 rot="-128195">
                <a:off x="111" y="3357"/>
                <a:ext cx="2423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sz="2400" b="1">
                  <a:solidFill>
                    <a:schemeClr val="tx2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7176" name="Group 22"/>
            <p:cNvGrpSpPr>
              <a:grpSpLocks/>
            </p:cNvGrpSpPr>
            <p:nvPr/>
          </p:nvGrpSpPr>
          <p:grpSpPr bwMode="auto">
            <a:xfrm>
              <a:off x="212725" y="341313"/>
              <a:ext cx="4292600" cy="6240462"/>
              <a:chOff x="228" y="225"/>
              <a:chExt cx="2597" cy="3810"/>
            </a:xfrm>
          </p:grpSpPr>
          <p:sp>
            <p:nvSpPr>
              <p:cNvPr id="7184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7185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sp>
          <p:nvSpPr>
            <p:cNvPr id="7177" name="AutoShape 28" descr="к"/>
            <p:cNvSpPr>
              <a:spLocks noChangeArrowheads="1"/>
            </p:cNvSpPr>
            <p:nvPr/>
          </p:nvSpPr>
          <p:spPr bwMode="auto">
            <a:xfrm>
              <a:off x="4535488" y="327025"/>
              <a:ext cx="4441825" cy="6257925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78" name="AutoShape 28" descr="к"/>
            <p:cNvSpPr>
              <a:spLocks noChangeArrowheads="1"/>
            </p:cNvSpPr>
            <p:nvPr/>
          </p:nvSpPr>
          <p:spPr bwMode="auto">
            <a:xfrm>
              <a:off x="4535488" y="409575"/>
              <a:ext cx="4441825" cy="6256338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7179" name="Group 22"/>
            <p:cNvGrpSpPr>
              <a:grpSpLocks/>
            </p:cNvGrpSpPr>
            <p:nvPr/>
          </p:nvGrpSpPr>
          <p:grpSpPr bwMode="auto">
            <a:xfrm>
              <a:off x="0" y="288925"/>
              <a:ext cx="4292600" cy="6240463"/>
              <a:chOff x="228" y="225"/>
              <a:chExt cx="2597" cy="3810"/>
            </a:xfrm>
          </p:grpSpPr>
          <p:sp>
            <p:nvSpPr>
              <p:cNvPr id="7182" name="AutoShape 23" descr="к"/>
              <p:cNvSpPr>
                <a:spLocks noChangeArrowheads="1"/>
              </p:cNvSpPr>
              <p:nvPr/>
            </p:nvSpPr>
            <p:spPr bwMode="auto">
              <a:xfrm flipH="1">
                <a:off x="228" y="225"/>
                <a:ext cx="2597" cy="3810"/>
              </a:xfrm>
              <a:prstGeom prst="wave">
                <a:avLst>
                  <a:gd name="adj1" fmla="val 2685"/>
                  <a:gd name="adj2" fmla="val 0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7183" name="Text Box 26"/>
              <p:cNvSpPr txBox="1">
                <a:spLocks noChangeArrowheads="1"/>
              </p:cNvSpPr>
              <p:nvPr/>
            </p:nvSpPr>
            <p:spPr bwMode="auto">
              <a:xfrm>
                <a:off x="316" y="3405"/>
                <a:ext cx="2363" cy="2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  <a:buClr>
                    <a:srgbClr val="993300"/>
                  </a:buClr>
                  <a:buFont typeface="Wingdings" pitchFamily="2" charset="2"/>
                  <a:buNone/>
                </a:pPr>
                <a:endParaRPr lang="ru-RU" sz="2000" b="1">
                  <a:latin typeface="Courier New" pitchFamily="49" charset="0"/>
                </a:endParaRPr>
              </a:p>
            </p:txBody>
          </p:sp>
        </p:grpSp>
        <p:pic>
          <p:nvPicPr>
            <p:cNvPr id="7180" name="Picture 21" descr="скрепк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013" y="446088"/>
              <a:ext cx="962025" cy="596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15"/>
            <p:cNvSpPr txBox="1">
              <a:spLocks noChangeArrowheads="1"/>
            </p:cNvSpPr>
            <p:nvPr/>
          </p:nvSpPr>
          <p:spPr bwMode="auto">
            <a:xfrm>
              <a:off x="5018088" y="1993900"/>
              <a:ext cx="3756025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357188">
                <a:lnSpc>
                  <a:spcPct val="90000"/>
                </a:lnSpc>
                <a:buClr>
                  <a:srgbClr val="993300"/>
                </a:buClr>
              </a:pPr>
              <a:endParaRPr lang="ru-RU" sz="3200" b="1">
                <a:latin typeface="Courier New" pitchFamily="49" charset="0"/>
              </a:endParaRPr>
            </a:p>
          </p:txBody>
        </p:sp>
      </p:grp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7" cstate="print"/>
          <a:srcRect b="4364"/>
          <a:stretch>
            <a:fillRect/>
          </a:stretch>
        </p:blipFill>
        <p:spPr bwMode="auto">
          <a:xfrm>
            <a:off x="835025" y="876300"/>
            <a:ext cx="29702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176838" y="715963"/>
            <a:ext cx="3683000" cy="54483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Перепі́лка</a:t>
            </a:r>
            <a:r>
              <a:rPr lang="ru-RU" sz="1200">
                <a:cs typeface="Times New Roman" pitchFamily="18" charset="0"/>
              </a:rPr>
              <a:t> </a:t>
            </a:r>
            <a:r>
              <a:rPr lang="uk-UA" sz="1200">
                <a:cs typeface="Times New Roman" pitchFamily="18" charset="0"/>
              </a:rPr>
              <a:t>—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збірна позатаксономічна назва кількох родів родини </a:t>
            </a:r>
            <a:r>
              <a:rPr lang="uk-UA" sz="1200">
                <a:latin typeface="Times New Roman" pitchFamily="18" charset="0"/>
                <a:cs typeface="Times New Roman" pitchFamily="18" charset="0"/>
                <a:hlinkClick r:id="rId8" tooltip="Фазанові"/>
              </a:rPr>
              <a:t>фазанових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Phasianidae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Назва </a:t>
            </a:r>
            <a:r>
              <a:rPr lang="ru-RU" sz="1200">
                <a:cs typeface="Times New Roman" pitchFamily="18" charset="0"/>
              </a:rPr>
              <a:t>«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перепілка</a:t>
            </a:r>
            <a:r>
              <a:rPr lang="ru-RU" sz="1200">
                <a:cs typeface="Times New Roman" pitchFamily="18" charset="0"/>
              </a:rPr>
              <a:t>»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також застосовується до деяких представників </a:t>
            </a:r>
            <a:r>
              <a:rPr lang="ru-RU" sz="1200">
                <a:latin typeface="Times New Roman" pitchFamily="18" charset="0"/>
                <a:cs typeface="Times New Roman" pitchFamily="18" charset="0"/>
                <a:hlinkClick r:id="rId9" tooltip="Зубчастодзьобі куріпки"/>
              </a:rPr>
              <a:t>зубчастодзьобих куріпок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(Odontophoridae) </a:t>
            </a:r>
            <a:r>
              <a:rPr lang="ru-RU" sz="1200">
                <a:latin typeface="Times New Roman" pitchFamily="18" charset="0"/>
                <a:cs typeface="Times New Roman" pitchFamily="18" charset="0"/>
                <a:hlinkClick r:id="rId10" tooltip="Новий Світ"/>
              </a:rPr>
              <a:t>Нового Світу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Загалом перепілки</a:t>
            </a:r>
            <a:r>
              <a:rPr lang="ru-RU" sz="1200">
                <a:cs typeface="Times New Roman" pitchFamily="18" charset="0"/>
              </a:rPr>
              <a:t> 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одни з найменших представників ряду </a:t>
            </a:r>
            <a:r>
              <a:rPr lang="ru-RU" sz="1200">
                <a:latin typeface="Times New Roman" pitchFamily="18" charset="0"/>
                <a:cs typeface="Times New Roman" pitchFamily="18" charset="0"/>
                <a:hlinkClick r:id="rId11" tooltip="Куроподібні"/>
              </a:rPr>
              <a:t>куроподібних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, їх маса складає 90-130 г, довжина тіла</a:t>
            </a:r>
            <a:r>
              <a:rPr lang="ru-RU" sz="1200">
                <a:cs typeface="Times New Roman" pitchFamily="18" charset="0"/>
              </a:rPr>
              <a:t> 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16-20 см.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uk-UA" sz="1200">
                <a:latin typeface="Times New Roman" pitchFamily="18" charset="0"/>
                <a:cs typeface="Times New Roman" pitchFamily="18" charset="0"/>
              </a:rPr>
              <a:t>Дика перепілка веде винятково наземний спосіб життя і майже ніколи не піднімається на крило, віддаючи перевагу швидкій втечі від ворогів чи переховуванню від них в густій і високій рослинності.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Трав'янистий покрив для перепілок</a:t>
            </a:r>
            <a:r>
              <a:rPr lang="ru-RU" sz="1200">
                <a:cs typeface="Times New Roman" pitchFamily="18" charset="0"/>
              </a:rPr>
              <a:t> 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надійний захист від пернатих </a:t>
            </a:r>
            <a:r>
              <a:rPr lang="ru-RU" sz="1200">
                <a:latin typeface="Times New Roman" pitchFamily="18" charset="0"/>
                <a:cs typeface="Times New Roman" pitchFamily="18" charset="0"/>
                <a:hlinkClick r:id="rId12" tooltip="Хижак"/>
              </a:rPr>
              <a:t>хижаків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. Вони намагаються не залишати ці місця навіть на короткий час. Літає перепілка дуже швидко і низько над землею, часто махаючи крилами та плануючи перед посадкою. При добуванні корму порпається в землі, розкидаючи й розгрібаючи її дзьобом і ногами, охоче купається в пилюці. На дерева перепілка не сідає.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Життя перепілок у густому трав'янистому покриві наклало відбиток на зовнішність й звички цих птахів. Верх у перепілки жовтувато-бурий зі світлими й темними цятками, черевце</a:t>
            </a:r>
            <a:r>
              <a:rPr lang="ru-RU" sz="1200">
                <a:cs typeface="Times New Roman" pitchFamily="18" charset="0"/>
              </a:rPr>
              <a:t> 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жовтувато-біле. Забарвлення перепілки явно маскувальне</a:t>
            </a:r>
            <a:r>
              <a:rPr lang="ru-RU" sz="1200">
                <a:cs typeface="Times New Roman" pitchFamily="18" charset="0"/>
              </a:rPr>
              <a:t> —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помітити її на землі майже неможливо. Самець має подовжені коричневі пера на шиї і темно-бурі груди. У самок пера на шиї світліші, а груди сірі з чорними плямами. </a:t>
            </a:r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69696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3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507</Words>
  <Application>Microsoft Office PowerPoint</Application>
  <PresentationFormat>Экран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Виктория</dc:creator>
  <cp:lastModifiedBy>Виктория</cp:lastModifiedBy>
  <cp:revision>140</cp:revision>
  <cp:lastPrinted>1601-01-01T00:00:00Z</cp:lastPrinted>
  <dcterms:created xsi:type="dcterms:W3CDTF">1601-01-01T00:00:00Z</dcterms:created>
  <dcterms:modified xsi:type="dcterms:W3CDTF">2016-10-19T18:06:05Z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